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2"/>
  </p:notesMasterIdLst>
  <p:sldIdLst>
    <p:sldId id="267" r:id="rId2"/>
    <p:sldId id="272" r:id="rId3"/>
    <p:sldId id="268" r:id="rId4"/>
    <p:sldId id="271" r:id="rId5"/>
    <p:sldId id="256" r:id="rId6"/>
    <p:sldId id="266" r:id="rId7"/>
    <p:sldId id="273" r:id="rId8"/>
    <p:sldId id="274" r:id="rId9"/>
    <p:sldId id="278" r:id="rId10"/>
    <p:sldId id="277" r:id="rId11"/>
    <p:sldId id="276" r:id="rId12"/>
    <p:sldId id="280" r:id="rId13"/>
    <p:sldId id="283" r:id="rId14"/>
    <p:sldId id="286" r:id="rId15"/>
    <p:sldId id="287" r:id="rId16"/>
    <p:sldId id="288" r:id="rId17"/>
    <p:sldId id="289" r:id="rId18"/>
    <p:sldId id="285" r:id="rId19"/>
    <p:sldId id="282" r:id="rId20"/>
    <p:sldId id="28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5B"/>
    <a:srgbClr val="D51C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5" d="100"/>
          <a:sy n="65" d="100"/>
        </p:scale>
        <p:origin x="35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314E0D-3B95-42A0-8313-8EA8E1C0A8FC}" type="datetimeFigureOut">
              <a:rPr lang="en-GB" smtClean="0"/>
              <a:t>16/10/2021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AABAB-AA23-4226-81D9-31EB4EDA06CB}" type="slidenum">
              <a:rPr lang="en-GB" smtClean="0"/>
              <a:t>‹#›</a:t>
            </a:fld>
            <a:endParaRPr lang="en-GB"/>
          </a:p>
        </p:txBody>
      </p:sp>
    </p:spTree>
    <p:extLst>
      <p:ext uri="{BB962C8B-B14F-4D97-AF65-F5344CB8AC3E}">
        <p14:creationId xmlns:p14="http://schemas.microsoft.com/office/powerpoint/2010/main" val="2676066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3677071-07D8-457B-B42B-0A0769D88485}" type="slidenum">
              <a:rPr lang="en-GB" smtClean="0"/>
              <a:t>14</a:t>
            </a:fld>
            <a:endParaRPr lang="en-GB"/>
          </a:p>
        </p:txBody>
      </p:sp>
    </p:spTree>
    <p:extLst>
      <p:ext uri="{BB962C8B-B14F-4D97-AF65-F5344CB8AC3E}">
        <p14:creationId xmlns:p14="http://schemas.microsoft.com/office/powerpoint/2010/main" val="6928889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DB9D90C7-9D64-46AF-AAAE-5573A69B5544}" type="datetimeFigureOut">
              <a:rPr lang="en-GB" smtClean="0"/>
              <a:t>16/10/2021</a:t>
            </a:fld>
            <a:endParaRPr lang="en-GB"/>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GB"/>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C33BA1B-173C-40B6-AC87-EC5492EFADD1}" type="slidenum">
              <a:rPr lang="en-GB" smtClean="0"/>
              <a:t>‹#›</a:t>
            </a:fld>
            <a:endParaRPr lang="en-GB"/>
          </a:p>
        </p:txBody>
      </p:sp>
    </p:spTree>
    <p:extLst>
      <p:ext uri="{BB962C8B-B14F-4D97-AF65-F5344CB8AC3E}">
        <p14:creationId xmlns:p14="http://schemas.microsoft.com/office/powerpoint/2010/main" val="589886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90C7-9D64-46AF-AAAE-5573A69B5544}" type="datetimeFigureOut">
              <a:rPr lang="en-GB" smtClean="0"/>
              <a:t>16/10/2021</a:t>
            </a:fld>
            <a:endParaRPr lang="en-GB"/>
          </a:p>
        </p:txBody>
      </p:sp>
      <p:sp>
        <p:nvSpPr>
          <p:cNvPr id="6" name="Footer Placeholder 5"/>
          <p:cNvSpPr>
            <a:spLocks noGrp="1"/>
          </p:cNvSpPr>
          <p:nvPr>
            <p:ph type="ftr" sz="quarter" idx="11"/>
          </p:nvPr>
        </p:nvSpPr>
        <p:spPr/>
        <p:txBody>
          <a:bodyPr/>
          <a:lstStyle/>
          <a:p>
            <a:endParaRPr lang="en-GB"/>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C33BA1B-173C-40B6-AC87-EC5492EFADD1}" type="slidenum">
              <a:rPr lang="en-GB" smtClean="0"/>
              <a:t>‹#›</a:t>
            </a:fld>
            <a:endParaRPr lang="en-GB"/>
          </a:p>
        </p:txBody>
      </p:sp>
    </p:spTree>
    <p:extLst>
      <p:ext uri="{BB962C8B-B14F-4D97-AF65-F5344CB8AC3E}">
        <p14:creationId xmlns:p14="http://schemas.microsoft.com/office/powerpoint/2010/main" val="3583349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B9D90C7-9D64-46AF-AAAE-5573A69B5544}" type="datetimeFigureOut">
              <a:rPr lang="en-GB" smtClean="0"/>
              <a:t>16/10/2021</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C33BA1B-173C-40B6-AC87-EC5492EFADD1}" type="slidenum">
              <a:rPr lang="en-GB" smtClean="0"/>
              <a:t>‹#›</a:t>
            </a:fld>
            <a:endParaRPr lang="en-GB"/>
          </a:p>
        </p:txBody>
      </p:sp>
    </p:spTree>
    <p:extLst>
      <p:ext uri="{BB962C8B-B14F-4D97-AF65-F5344CB8AC3E}">
        <p14:creationId xmlns:p14="http://schemas.microsoft.com/office/powerpoint/2010/main" val="3041551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B9D90C7-9D64-46AF-AAAE-5573A69B5544}" type="datetimeFigureOut">
              <a:rPr lang="en-GB" smtClean="0"/>
              <a:t>16/10/2021</a:t>
            </a:fld>
            <a:endParaRPr lang="en-GB"/>
          </a:p>
        </p:txBody>
      </p:sp>
      <p:sp>
        <p:nvSpPr>
          <p:cNvPr id="5" name="Footer Placeholder 4"/>
          <p:cNvSpPr>
            <a:spLocks noGrp="1"/>
          </p:cNvSpPr>
          <p:nvPr>
            <p:ph type="ftr" sz="quarter" idx="11"/>
          </p:nvPr>
        </p:nvSpPr>
        <p:spPr/>
        <p:txBody>
          <a:bodyPr/>
          <a:lstStyle/>
          <a:p>
            <a:endParaRPr lang="en-GB"/>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C33BA1B-173C-40B6-AC87-EC5492EFADD1}" type="slidenum">
              <a:rPr lang="en-GB" smtClean="0"/>
              <a:t>‹#›</a:t>
            </a:fld>
            <a:endParaRPr lang="en-GB"/>
          </a:p>
        </p:txBody>
      </p:sp>
    </p:spTree>
    <p:extLst>
      <p:ext uri="{BB962C8B-B14F-4D97-AF65-F5344CB8AC3E}">
        <p14:creationId xmlns:p14="http://schemas.microsoft.com/office/powerpoint/2010/main" val="2786311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9D90C7-9D64-46AF-AAAE-5573A69B5544}" type="datetimeFigureOut">
              <a:rPr lang="en-GB" smtClean="0"/>
              <a:t>16/10/2021</a:t>
            </a:fld>
            <a:endParaRPr lang="en-GB"/>
          </a:p>
        </p:txBody>
      </p:sp>
      <p:sp>
        <p:nvSpPr>
          <p:cNvPr id="5" name="Footer Placeholder 4"/>
          <p:cNvSpPr>
            <a:spLocks noGrp="1"/>
          </p:cNvSpPr>
          <p:nvPr>
            <p:ph type="ftr" sz="quarter" idx="11"/>
          </p:nvPr>
        </p:nvSpPr>
        <p:spPr/>
        <p:txBody>
          <a:bodyPr/>
          <a:lstStyle/>
          <a:p>
            <a:endParaRPr lang="en-GB"/>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C33BA1B-173C-40B6-AC87-EC5492EFADD1}" type="slidenum">
              <a:rPr lang="en-GB" smtClean="0"/>
              <a:t>‹#›</a:t>
            </a:fld>
            <a:endParaRPr lang="en-GB"/>
          </a:p>
        </p:txBody>
      </p:sp>
    </p:spTree>
    <p:extLst>
      <p:ext uri="{BB962C8B-B14F-4D97-AF65-F5344CB8AC3E}">
        <p14:creationId xmlns:p14="http://schemas.microsoft.com/office/powerpoint/2010/main" val="29677050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B9D90C7-9D64-46AF-AAAE-5573A69B5544}" type="datetimeFigureOut">
              <a:rPr lang="en-GB" smtClean="0"/>
              <a:t>16/10/2021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C33BA1B-173C-40B6-AC87-EC5492EFADD1}" type="slidenum">
              <a:rPr lang="en-GB" smtClean="0"/>
              <a:t>‹#›</a:t>
            </a:fld>
            <a:endParaRPr lang="en-GB"/>
          </a:p>
        </p:txBody>
      </p:sp>
    </p:spTree>
    <p:extLst>
      <p:ext uri="{BB962C8B-B14F-4D97-AF65-F5344CB8AC3E}">
        <p14:creationId xmlns:p14="http://schemas.microsoft.com/office/powerpoint/2010/main" val="386686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B9D90C7-9D64-46AF-AAAE-5573A69B5544}" type="datetimeFigureOut">
              <a:rPr lang="en-GB" smtClean="0"/>
              <a:t>16/10/2021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C33BA1B-173C-40B6-AC87-EC5492EFADD1}" type="slidenum">
              <a:rPr lang="en-GB" smtClean="0"/>
              <a:t>‹#›</a:t>
            </a:fld>
            <a:endParaRPr lang="en-GB"/>
          </a:p>
        </p:txBody>
      </p:sp>
    </p:spTree>
    <p:extLst>
      <p:ext uri="{BB962C8B-B14F-4D97-AF65-F5344CB8AC3E}">
        <p14:creationId xmlns:p14="http://schemas.microsoft.com/office/powerpoint/2010/main" val="31569905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9D90C7-9D64-46AF-AAAE-5573A69B5544}" type="datetimeFigureOut">
              <a:rPr lang="en-GB" smtClean="0"/>
              <a:t>16/10/2021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33BA1B-173C-40B6-AC87-EC5492EFADD1}" type="slidenum">
              <a:rPr lang="en-GB" smtClean="0"/>
              <a:t>‹#›</a:t>
            </a:fld>
            <a:endParaRPr lang="en-GB"/>
          </a:p>
        </p:txBody>
      </p:sp>
    </p:spTree>
    <p:extLst>
      <p:ext uri="{BB962C8B-B14F-4D97-AF65-F5344CB8AC3E}">
        <p14:creationId xmlns:p14="http://schemas.microsoft.com/office/powerpoint/2010/main" val="42618530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9D90C7-9D64-46AF-AAAE-5573A69B5544}" type="datetimeFigureOut">
              <a:rPr lang="en-GB" smtClean="0"/>
              <a:t>16/10/2021</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C33BA1B-173C-40B6-AC87-EC5492EFADD1}" type="slidenum">
              <a:rPr lang="en-GB" smtClean="0"/>
              <a:t>‹#›</a:t>
            </a:fld>
            <a:endParaRPr lang="en-GB"/>
          </a:p>
        </p:txBody>
      </p:sp>
    </p:spTree>
    <p:extLst>
      <p:ext uri="{BB962C8B-B14F-4D97-AF65-F5344CB8AC3E}">
        <p14:creationId xmlns:p14="http://schemas.microsoft.com/office/powerpoint/2010/main" val="39365539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F8DB32-8CF4-4DBF-8AAE-1528DDBC02EF}"/>
              </a:ext>
            </a:extLst>
          </p:cNvPr>
          <p:cNvSpPr/>
          <p:nvPr userDrawn="1"/>
        </p:nvSpPr>
        <p:spPr>
          <a:xfrm rot="16200000">
            <a:off x="-3130836" y="3098801"/>
            <a:ext cx="6858001" cy="660400"/>
          </a:xfrm>
          <a:prstGeom prst="rect">
            <a:avLst/>
          </a:prstGeom>
          <a:solidFill>
            <a:srgbClr val="961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49" b="1" dirty="0"/>
          </a:p>
        </p:txBody>
      </p:sp>
      <p:sp>
        <p:nvSpPr>
          <p:cNvPr id="9" name="Text Placeholder 8">
            <a:extLst>
              <a:ext uri="{FF2B5EF4-FFF2-40B4-BE49-F238E27FC236}">
                <a16:creationId xmlns:a16="http://schemas.microsoft.com/office/drawing/2014/main" id="{AED968B9-7B94-45B9-B6ED-99BBD4D00FA5}"/>
              </a:ext>
            </a:extLst>
          </p:cNvPr>
          <p:cNvSpPr>
            <a:spLocks noGrp="1"/>
          </p:cNvSpPr>
          <p:nvPr>
            <p:ph type="body" sz="quarter" idx="13" hasCustomPrompt="1"/>
          </p:nvPr>
        </p:nvSpPr>
        <p:spPr>
          <a:xfrm>
            <a:off x="-32036" y="0"/>
            <a:ext cx="660401" cy="6858000"/>
          </a:xfrm>
          <a:prstGeom prst="rect">
            <a:avLst/>
          </a:prstGeom>
        </p:spPr>
        <p:txBody>
          <a:bodyPr vert="vert270" anchor="ctr"/>
          <a:lstStyle>
            <a:lvl1pPr marL="0" indent="0" algn="ctr">
              <a:buNone/>
              <a:defRPr sz="2338">
                <a:solidFill>
                  <a:schemeClr val="bg1"/>
                </a:solidFill>
              </a:defRPr>
            </a:lvl1pPr>
          </a:lstStyle>
          <a:p>
            <a:pPr lvl="0"/>
            <a:r>
              <a:rPr lang="en-GB" dirty="0"/>
              <a:t>TEXT</a:t>
            </a:r>
          </a:p>
        </p:txBody>
      </p:sp>
      <p:sp>
        <p:nvSpPr>
          <p:cNvPr id="4" name="Slide Number Placeholder 5">
            <a:extLst>
              <a:ext uri="{FF2B5EF4-FFF2-40B4-BE49-F238E27FC236}">
                <a16:creationId xmlns:a16="http://schemas.microsoft.com/office/drawing/2014/main" id="{F1BF2D30-C505-4B89-BD12-170CFF4BBDE7}"/>
              </a:ext>
            </a:extLst>
          </p:cNvPr>
          <p:cNvSpPr>
            <a:spLocks noGrp="1"/>
          </p:cNvSpPr>
          <p:nvPr>
            <p:ph type="sldNum" sz="quarter" idx="4"/>
          </p:nvPr>
        </p:nvSpPr>
        <p:spPr>
          <a:xfrm>
            <a:off x="11811001" y="6503177"/>
            <a:ext cx="380999" cy="365125"/>
          </a:xfrm>
          <a:prstGeom prst="rect">
            <a:avLst/>
          </a:prstGeom>
        </p:spPr>
        <p:txBody>
          <a:bodyPr vert="horz" lIns="91440" tIns="45720" rIns="91440" bIns="45720" rtlCol="0" anchor="ctr"/>
          <a:lstStyle>
            <a:lvl1pPr algn="r">
              <a:defRPr sz="1169">
                <a:solidFill>
                  <a:schemeClr val="tx1">
                    <a:tint val="75000"/>
                  </a:schemeClr>
                </a:solidFill>
              </a:defRPr>
            </a:lvl1pPr>
          </a:lstStyle>
          <a:p>
            <a:fld id="{D801C4B4-FBB8-412B-9782-946C4FDE152E}" type="slidenum">
              <a:rPr lang="en-GB" smtClean="0"/>
              <a:t>‹#›</a:t>
            </a:fld>
            <a:endParaRPr lang="en-GB"/>
          </a:p>
        </p:txBody>
      </p:sp>
    </p:spTree>
    <p:extLst>
      <p:ext uri="{BB962C8B-B14F-4D97-AF65-F5344CB8AC3E}">
        <p14:creationId xmlns:p14="http://schemas.microsoft.com/office/powerpoint/2010/main" val="186495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9D90C7-9D64-46AF-AAAE-5573A69B5544}" type="datetimeFigureOut">
              <a:rPr lang="en-GB" smtClean="0"/>
              <a:t>16/10/2021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33BA1B-173C-40B6-AC87-EC5492EFADD1}" type="slidenum">
              <a:rPr lang="en-GB" smtClean="0"/>
              <a:t>‹#›</a:t>
            </a:fld>
            <a:endParaRPr lang="en-GB"/>
          </a:p>
        </p:txBody>
      </p:sp>
    </p:spTree>
    <p:extLst>
      <p:ext uri="{BB962C8B-B14F-4D97-AF65-F5344CB8AC3E}">
        <p14:creationId xmlns:p14="http://schemas.microsoft.com/office/powerpoint/2010/main" val="311408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9D90C7-9D64-46AF-AAAE-5573A69B5544}" type="datetimeFigureOut">
              <a:rPr lang="en-GB" smtClean="0"/>
              <a:t>16/10/2021</a:t>
            </a:fld>
            <a:endParaRPr lang="en-GB"/>
          </a:p>
        </p:txBody>
      </p:sp>
      <p:sp>
        <p:nvSpPr>
          <p:cNvPr id="5" name="Footer Placeholder 4"/>
          <p:cNvSpPr>
            <a:spLocks noGrp="1"/>
          </p:cNvSpPr>
          <p:nvPr>
            <p:ph type="ftr" sz="quarter" idx="11"/>
          </p:nvPr>
        </p:nvSpPr>
        <p:spPr/>
        <p:txBody>
          <a:bodyPr/>
          <a:lstStyle/>
          <a:p>
            <a:endParaRPr lang="en-GB"/>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C33BA1B-173C-40B6-AC87-EC5492EFADD1}" type="slidenum">
              <a:rPr lang="en-GB" smtClean="0"/>
              <a:t>‹#›</a:t>
            </a:fld>
            <a:endParaRPr lang="en-GB"/>
          </a:p>
        </p:txBody>
      </p:sp>
    </p:spTree>
    <p:extLst>
      <p:ext uri="{BB962C8B-B14F-4D97-AF65-F5344CB8AC3E}">
        <p14:creationId xmlns:p14="http://schemas.microsoft.com/office/powerpoint/2010/main" val="4058035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9D90C7-9D64-46AF-AAAE-5573A69B5544}" type="datetimeFigureOut">
              <a:rPr lang="en-GB" smtClean="0"/>
              <a:t>16/10/2021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33BA1B-173C-40B6-AC87-EC5492EFADD1}" type="slidenum">
              <a:rPr lang="en-GB" smtClean="0"/>
              <a:t>‹#›</a:t>
            </a:fld>
            <a:endParaRPr lang="en-GB"/>
          </a:p>
        </p:txBody>
      </p:sp>
    </p:spTree>
    <p:extLst>
      <p:ext uri="{BB962C8B-B14F-4D97-AF65-F5344CB8AC3E}">
        <p14:creationId xmlns:p14="http://schemas.microsoft.com/office/powerpoint/2010/main" val="3328039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9D90C7-9D64-46AF-AAAE-5573A69B5544}" type="datetimeFigureOut">
              <a:rPr lang="en-GB" smtClean="0"/>
              <a:t>16/10/2021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C33BA1B-173C-40B6-AC87-EC5492EFADD1}" type="slidenum">
              <a:rPr lang="en-GB" smtClean="0"/>
              <a:t>‹#›</a:t>
            </a:fld>
            <a:endParaRPr lang="en-GB"/>
          </a:p>
        </p:txBody>
      </p:sp>
    </p:spTree>
    <p:extLst>
      <p:ext uri="{BB962C8B-B14F-4D97-AF65-F5344CB8AC3E}">
        <p14:creationId xmlns:p14="http://schemas.microsoft.com/office/powerpoint/2010/main" val="521074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B9D90C7-9D64-46AF-AAAE-5573A69B5544}" type="datetimeFigureOut">
              <a:rPr lang="en-GB" smtClean="0"/>
              <a:t>16/10/2021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C33BA1B-173C-40B6-AC87-EC5492EFADD1}" type="slidenum">
              <a:rPr lang="en-GB" smtClean="0"/>
              <a:t>‹#›</a:t>
            </a:fld>
            <a:endParaRPr lang="en-GB"/>
          </a:p>
        </p:txBody>
      </p:sp>
    </p:spTree>
    <p:extLst>
      <p:ext uri="{BB962C8B-B14F-4D97-AF65-F5344CB8AC3E}">
        <p14:creationId xmlns:p14="http://schemas.microsoft.com/office/powerpoint/2010/main" val="2807438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90C7-9D64-46AF-AAAE-5573A69B5544}" type="datetimeFigureOut">
              <a:rPr lang="en-GB" smtClean="0"/>
              <a:t>16/10/2021</a:t>
            </a:fld>
            <a:endParaRPr lang="en-GB"/>
          </a:p>
        </p:txBody>
      </p:sp>
      <p:sp>
        <p:nvSpPr>
          <p:cNvPr id="3" name="Footer Placeholder 2"/>
          <p:cNvSpPr>
            <a:spLocks noGrp="1"/>
          </p:cNvSpPr>
          <p:nvPr>
            <p:ph type="ftr" sz="quarter" idx="11"/>
          </p:nvPr>
        </p:nvSpPr>
        <p:spPr/>
        <p:txBody>
          <a:bodyPr/>
          <a:lstStyle/>
          <a:p>
            <a:endParaRPr lang="en-GB"/>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C33BA1B-173C-40B6-AC87-EC5492EFADD1}" type="slidenum">
              <a:rPr lang="en-GB" smtClean="0"/>
              <a:t>‹#›</a:t>
            </a:fld>
            <a:endParaRPr lang="en-GB"/>
          </a:p>
        </p:txBody>
      </p:sp>
    </p:spTree>
    <p:extLst>
      <p:ext uri="{BB962C8B-B14F-4D97-AF65-F5344CB8AC3E}">
        <p14:creationId xmlns:p14="http://schemas.microsoft.com/office/powerpoint/2010/main" val="3197088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90C7-9D64-46AF-AAAE-5573A69B5544}" type="datetimeFigureOut">
              <a:rPr lang="en-GB" smtClean="0"/>
              <a:t>16/10/2021</a:t>
            </a:fld>
            <a:endParaRPr lang="en-GB"/>
          </a:p>
        </p:txBody>
      </p:sp>
      <p:sp>
        <p:nvSpPr>
          <p:cNvPr id="6" name="Footer Placeholder 5"/>
          <p:cNvSpPr>
            <a:spLocks noGrp="1"/>
          </p:cNvSpPr>
          <p:nvPr>
            <p:ph type="ftr" sz="quarter" idx="11"/>
          </p:nvPr>
        </p:nvSpPr>
        <p:spPr/>
        <p:txBody>
          <a:bodyPr/>
          <a:lstStyle/>
          <a:p>
            <a:endParaRPr lang="en-GB"/>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C33BA1B-173C-40B6-AC87-EC5492EFADD1}" type="slidenum">
              <a:rPr lang="en-GB" smtClean="0"/>
              <a:t>‹#›</a:t>
            </a:fld>
            <a:endParaRPr lang="en-GB"/>
          </a:p>
        </p:txBody>
      </p:sp>
    </p:spTree>
    <p:extLst>
      <p:ext uri="{BB962C8B-B14F-4D97-AF65-F5344CB8AC3E}">
        <p14:creationId xmlns:p14="http://schemas.microsoft.com/office/powerpoint/2010/main" val="1025012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90C7-9D64-46AF-AAAE-5573A69B5544}" type="datetimeFigureOut">
              <a:rPr lang="en-GB" smtClean="0"/>
              <a:t>16/10/2021</a:t>
            </a:fld>
            <a:endParaRPr lang="en-GB"/>
          </a:p>
        </p:txBody>
      </p:sp>
      <p:sp>
        <p:nvSpPr>
          <p:cNvPr id="6" name="Footer Placeholder 5"/>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C33BA1B-173C-40B6-AC87-EC5492EFADD1}" type="slidenum">
              <a:rPr lang="en-GB" smtClean="0"/>
              <a:t>‹#›</a:t>
            </a:fld>
            <a:endParaRPr lang="en-GB"/>
          </a:p>
        </p:txBody>
      </p:sp>
    </p:spTree>
    <p:extLst>
      <p:ext uri="{BB962C8B-B14F-4D97-AF65-F5344CB8AC3E}">
        <p14:creationId xmlns:p14="http://schemas.microsoft.com/office/powerpoint/2010/main" val="2128544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20">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DB9D90C7-9D64-46AF-AAAE-5573A69B5544}" type="datetimeFigureOut">
              <a:rPr lang="en-GB" smtClean="0"/>
              <a:t>16/10/2021</a:t>
            </a:fld>
            <a:endParaRPr lang="en-GB"/>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GB"/>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C33BA1B-173C-40B6-AC87-EC5492EFADD1}" type="slidenum">
              <a:rPr lang="en-GB" smtClean="0"/>
              <a:t>‹#›</a:t>
            </a:fld>
            <a:endParaRPr lang="en-GB"/>
          </a:p>
        </p:txBody>
      </p:sp>
    </p:spTree>
    <p:extLst>
      <p:ext uri="{BB962C8B-B14F-4D97-AF65-F5344CB8AC3E}">
        <p14:creationId xmlns:p14="http://schemas.microsoft.com/office/powerpoint/2010/main" val="69898891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image" Target="../media/image6.svg"/><Relationship Id="rId7" Type="http://schemas.openxmlformats.org/officeDocument/2006/relationships/image" Target="../media/image10.svg"/><Relationship Id="rId12" Type="http://schemas.openxmlformats.org/officeDocument/2006/relationships/image" Target="../media/image15.png"/><Relationship Id="rId17" Type="http://schemas.openxmlformats.org/officeDocument/2006/relationships/image" Target="../media/image20.svg"/><Relationship Id="rId2" Type="http://schemas.openxmlformats.org/officeDocument/2006/relationships/image" Target="../media/image5.png"/><Relationship Id="rId16" Type="http://schemas.openxmlformats.org/officeDocument/2006/relationships/image" Target="../media/image19.png"/><Relationship Id="rId1" Type="http://schemas.openxmlformats.org/officeDocument/2006/relationships/slideLayout" Target="../slideLayouts/slideLayout18.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5" Type="http://schemas.openxmlformats.org/officeDocument/2006/relationships/image" Target="../media/image1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 Id="rId1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5A992EA8-A2AE-480C-BFF9-7B13464397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36" name="Rectangle 35">
              <a:extLst>
                <a:ext uri="{FF2B5EF4-FFF2-40B4-BE49-F238E27FC236}">
                  <a16:creationId xmlns:a16="http://schemas.microsoft.com/office/drawing/2014/main" id="{0F6F97DA-7406-453D-9AB4-28B0891BB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Oval 36">
              <a:extLst>
                <a:ext uri="{FF2B5EF4-FFF2-40B4-BE49-F238E27FC236}">
                  <a16:creationId xmlns:a16="http://schemas.microsoft.com/office/drawing/2014/main" id="{31D171A9-30C8-4156-8EAF-50888EBE7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a:extLst>
                <a:ext uri="{FF2B5EF4-FFF2-40B4-BE49-F238E27FC236}">
                  <a16:creationId xmlns:a16="http://schemas.microsoft.com/office/drawing/2014/main" id="{C52A6C74-8DC4-4902-962C-0DAFD7F9B5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a:extLst>
                <a:ext uri="{FF2B5EF4-FFF2-40B4-BE49-F238E27FC236}">
                  <a16:creationId xmlns:a16="http://schemas.microsoft.com/office/drawing/2014/main" id="{D34C65DE-5132-426E-9E92-81CB9EFF8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0" name="Oval 39">
              <a:extLst>
                <a:ext uri="{FF2B5EF4-FFF2-40B4-BE49-F238E27FC236}">
                  <a16:creationId xmlns:a16="http://schemas.microsoft.com/office/drawing/2014/main" id="{463FE9C4-150E-4C97-A21E-53B7CD261A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1" name="Oval 40">
              <a:extLst>
                <a:ext uri="{FF2B5EF4-FFF2-40B4-BE49-F238E27FC236}">
                  <a16:creationId xmlns:a16="http://schemas.microsoft.com/office/drawing/2014/main" id="{F4DD7FA2-5B3A-4DD2-BA1A-735CC86BAA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2" name="Freeform 5">
              <a:extLst>
                <a:ext uri="{FF2B5EF4-FFF2-40B4-BE49-F238E27FC236}">
                  <a16:creationId xmlns:a16="http://schemas.microsoft.com/office/drawing/2014/main" id="{B11D6824-D097-439B-9956-5436E5111A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4" name="Rectangle 43">
            <a:extLst>
              <a:ext uri="{FF2B5EF4-FFF2-40B4-BE49-F238E27FC236}">
                <a16:creationId xmlns:a16="http://schemas.microsoft.com/office/drawing/2014/main" id="{5669AB50-4CAD-4D10-A09A-A0C01AF9E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8428E7D-4670-47A0-B966-1882846D6C41}"/>
              </a:ext>
            </a:extLst>
          </p:cNvPr>
          <p:cNvSpPr>
            <a:spLocks noGrp="1"/>
          </p:cNvSpPr>
          <p:nvPr>
            <p:ph type="title"/>
          </p:nvPr>
        </p:nvSpPr>
        <p:spPr>
          <a:xfrm>
            <a:off x="2363950" y="2039574"/>
            <a:ext cx="7030987" cy="1499419"/>
          </a:xfrm>
        </p:spPr>
        <p:txBody>
          <a:bodyPr vert="horz" lIns="91440" tIns="45720" rIns="91440" bIns="45720" rtlCol="0" anchor="b">
            <a:normAutofit fontScale="90000"/>
          </a:bodyPr>
          <a:lstStyle/>
          <a:p>
            <a:r>
              <a:rPr lang="en-US" sz="5400" b="0" i="0" kern="1200" dirty="0">
                <a:solidFill>
                  <a:schemeClr val="bg2"/>
                </a:solidFill>
                <a:latin typeface="+mj-lt"/>
                <a:ea typeface="+mj-ea"/>
                <a:cs typeface="+mj-cs"/>
              </a:rPr>
              <a:t>BDA Congres</a:t>
            </a:r>
            <a:r>
              <a:rPr lang="en-US" sz="5400" dirty="0"/>
              <a:t>s – </a:t>
            </a:r>
            <a:br>
              <a:rPr lang="en-US" sz="5400" dirty="0"/>
            </a:br>
            <a:r>
              <a:rPr lang="en-US" sz="5400" dirty="0"/>
              <a:t>Oct 2021</a:t>
            </a:r>
            <a:endParaRPr lang="en-US" sz="5400" b="0" i="0" kern="1200" dirty="0">
              <a:solidFill>
                <a:schemeClr val="bg2"/>
              </a:solidFill>
              <a:latin typeface="+mj-lt"/>
              <a:ea typeface="+mj-ea"/>
              <a:cs typeface="+mj-cs"/>
            </a:endParaRPr>
          </a:p>
        </p:txBody>
      </p:sp>
    </p:spTree>
    <p:extLst>
      <p:ext uri="{BB962C8B-B14F-4D97-AF65-F5344CB8AC3E}">
        <p14:creationId xmlns:p14="http://schemas.microsoft.com/office/powerpoint/2010/main" val="2177944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A992EA8-A2AE-480C-BFF9-7B13464397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1" name="Rectangle 10">
              <a:extLst>
                <a:ext uri="{FF2B5EF4-FFF2-40B4-BE49-F238E27FC236}">
                  <a16:creationId xmlns:a16="http://schemas.microsoft.com/office/drawing/2014/main" id="{0F6F97DA-7406-453D-9AB4-28B0891BB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31D171A9-30C8-4156-8EAF-50888EBE7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C52A6C74-8DC4-4902-962C-0DAFD7F9B5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D34C65DE-5132-426E-9E92-81CB9EFF8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463FE9C4-150E-4C97-A21E-53B7CD261A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F4DD7FA2-5B3A-4DD2-BA1A-735CC86BAA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id="{B11D6824-D097-439B-9956-5436E5111A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9" name="Rectangle 18">
            <a:extLst>
              <a:ext uri="{FF2B5EF4-FFF2-40B4-BE49-F238E27FC236}">
                <a16:creationId xmlns:a16="http://schemas.microsoft.com/office/drawing/2014/main" id="{5669AB50-4CAD-4D10-A09A-A0C01AF9E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AE6F023-4313-4C60-AA3B-213E5427054F}"/>
              </a:ext>
            </a:extLst>
          </p:cNvPr>
          <p:cNvSpPr>
            <a:spLocks noGrp="1"/>
          </p:cNvSpPr>
          <p:nvPr>
            <p:ph type="title"/>
          </p:nvPr>
        </p:nvSpPr>
        <p:spPr>
          <a:xfrm>
            <a:off x="7500349" y="1747243"/>
            <a:ext cx="3382297" cy="3281957"/>
          </a:xfrm>
        </p:spPr>
        <p:txBody>
          <a:bodyPr vert="horz" lIns="91440" tIns="45720" rIns="91440" bIns="45720" rtlCol="0" anchor="b">
            <a:normAutofit/>
          </a:bodyPr>
          <a:lstStyle/>
          <a:p>
            <a:r>
              <a:rPr lang="en-US" sz="5400" dirty="0"/>
              <a:t>What do you want to see?</a:t>
            </a:r>
            <a:endParaRPr lang="en-US" sz="5400" b="0" i="0" kern="1200" dirty="0">
              <a:solidFill>
                <a:schemeClr val="bg2"/>
              </a:solidFill>
              <a:latin typeface="+mj-lt"/>
              <a:ea typeface="+mj-ea"/>
              <a:cs typeface="+mj-cs"/>
            </a:endParaRPr>
          </a:p>
        </p:txBody>
      </p:sp>
      <p:pic>
        <p:nvPicPr>
          <p:cNvPr id="5" name="Content Placeholder 4" descr="A picture containing text, sign, clipart&#10;&#10;Description automatically generated">
            <a:extLst>
              <a:ext uri="{FF2B5EF4-FFF2-40B4-BE49-F238E27FC236}">
                <a16:creationId xmlns:a16="http://schemas.microsoft.com/office/drawing/2014/main" id="{8967AA00-3CB5-41A3-AA82-9AFDEB5B1A0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19207" y="1113063"/>
            <a:ext cx="4652018" cy="4628758"/>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395659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312CBC0F-3409-4D8B-8B8F-345CD1814AD0}"/>
              </a:ext>
            </a:extLst>
          </p:cNvPr>
          <p:cNvSpPr>
            <a:spLocks noGrp="1"/>
          </p:cNvSpPr>
          <p:nvPr>
            <p:ph type="title"/>
          </p:nvPr>
        </p:nvSpPr>
        <p:spPr>
          <a:xfrm>
            <a:off x="836247" y="1085549"/>
            <a:ext cx="3430947" cy="4686903"/>
          </a:xfrm>
        </p:spPr>
        <p:txBody>
          <a:bodyPr anchor="ctr">
            <a:normAutofit/>
          </a:bodyPr>
          <a:lstStyle/>
          <a:p>
            <a:pPr algn="r"/>
            <a:r>
              <a:rPr lang="en-US" dirty="0">
                <a:solidFill>
                  <a:schemeClr val="tx1"/>
                </a:solidFill>
              </a:rPr>
              <a:t>Ideas?</a:t>
            </a:r>
            <a:endParaRPr lang="en-GB" dirty="0">
              <a:solidFill>
                <a:schemeClr val="tx1"/>
              </a:solidFill>
            </a:endParaRPr>
          </a:p>
        </p:txBody>
      </p:sp>
      <p:cxnSp>
        <p:nvCxnSpPr>
          <p:cNvPr id="14" name="Straight Connector 13">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8508879-A885-4529-A148-2B860DAE4BB1}"/>
              </a:ext>
            </a:extLst>
          </p:cNvPr>
          <p:cNvSpPr>
            <a:spLocks noGrp="1"/>
          </p:cNvSpPr>
          <p:nvPr>
            <p:ph idx="1"/>
          </p:nvPr>
        </p:nvSpPr>
        <p:spPr>
          <a:xfrm>
            <a:off x="5041399" y="1085549"/>
            <a:ext cx="5579707" cy="4686903"/>
          </a:xfrm>
        </p:spPr>
        <p:txBody>
          <a:bodyPr anchor="ctr">
            <a:normAutofit/>
          </a:bodyPr>
          <a:lstStyle/>
          <a:p>
            <a:r>
              <a:rPr lang="en-US" dirty="0"/>
              <a:t>Local Regional Racing Events – </a:t>
            </a:r>
          </a:p>
          <a:p>
            <a:pPr lvl="1"/>
            <a:r>
              <a:rPr lang="en-US" dirty="0"/>
              <a:t>2-3 clubs racing each other</a:t>
            </a:r>
          </a:p>
          <a:p>
            <a:r>
              <a:rPr lang="en-US" dirty="0"/>
              <a:t>Larger Regional Events –</a:t>
            </a:r>
          </a:p>
          <a:p>
            <a:pPr lvl="1"/>
            <a:r>
              <a:rPr lang="en-US" dirty="0"/>
              <a:t>3-4 events per year in key locations</a:t>
            </a:r>
          </a:p>
          <a:p>
            <a:r>
              <a:rPr lang="en-US" dirty="0"/>
              <a:t>Winter Series Events</a:t>
            </a:r>
          </a:p>
          <a:p>
            <a:pPr lvl="1"/>
            <a:r>
              <a:rPr lang="en-US" dirty="0"/>
              <a:t>Such as Henley/Northern Regatta</a:t>
            </a:r>
          </a:p>
          <a:p>
            <a:r>
              <a:rPr lang="en-US" dirty="0"/>
              <a:t>Different Type of Races</a:t>
            </a:r>
          </a:p>
          <a:p>
            <a:endParaRPr lang="en-US" dirty="0"/>
          </a:p>
          <a:p>
            <a:pPr marL="457200" lvl="1" indent="0">
              <a:buNone/>
            </a:pPr>
            <a:r>
              <a:rPr lang="en-GB" dirty="0">
                <a:solidFill>
                  <a:schemeClr val="tx1"/>
                </a:solidFill>
              </a:rPr>
              <a:t>  </a:t>
            </a:r>
          </a:p>
        </p:txBody>
      </p:sp>
      <p:sp>
        <p:nvSpPr>
          <p:cNvPr id="16" name="Footer Placeholder 4">
            <a:extLst>
              <a:ext uri="{FF2B5EF4-FFF2-40B4-BE49-F238E27FC236}">
                <a16:creationId xmlns:a16="http://schemas.microsoft.com/office/drawing/2014/main" id="{0308D749-5984-4BB8-A788-A85D24304A0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61110" y="6391838"/>
            <a:ext cx="3859795" cy="304801"/>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bg1">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b="1" dirty="0">
              <a:solidFill>
                <a:srgbClr val="B31166"/>
              </a:solidFill>
            </a:endParaRPr>
          </a:p>
        </p:txBody>
      </p:sp>
      <p:sp>
        <p:nvSpPr>
          <p:cNvPr id="18" name="Date Placeholder 3">
            <a:extLst>
              <a:ext uri="{FF2B5EF4-FFF2-40B4-BE49-F238E27FC236}">
                <a16:creationId xmlns:a16="http://schemas.microsoft.com/office/drawing/2014/main" id="{95B8172D-A4C8-41B4-8991-78BBEC4039D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7718854" y="6391839"/>
            <a:ext cx="2997637" cy="304798"/>
          </a:xfrm>
          <a:prstGeom prst="rect">
            <a:avLst/>
          </a:prstGeom>
        </p:spPr>
        <p:txBody>
          <a:bodyPr vert="horz" lIns="91440" tIns="45720" rIns="91440" bIns="45720" rtlCol="0" anchor="t"/>
          <a:lstStyle>
            <a:defPPr>
              <a:defRPr lang="en-US"/>
            </a:defPPr>
            <a:lvl1pPr marL="0" algn="l" defTabSz="457200" rtl="0" eaLnBrk="1" latinLnBrk="0" hangingPunct="1">
              <a:defRPr sz="1000" b="0" i="0" kern="1200">
                <a:solidFill>
                  <a:schemeClr val="bg1">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b="1" dirty="0">
              <a:solidFill>
                <a:srgbClr val="B31166"/>
              </a:solidFill>
            </a:endParaRPr>
          </a:p>
        </p:txBody>
      </p:sp>
    </p:spTree>
    <p:extLst>
      <p:ext uri="{BB962C8B-B14F-4D97-AF65-F5344CB8AC3E}">
        <p14:creationId xmlns:p14="http://schemas.microsoft.com/office/powerpoint/2010/main" val="1850598113"/>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312CBC0F-3409-4D8B-8B8F-345CD1814AD0}"/>
              </a:ext>
            </a:extLst>
          </p:cNvPr>
          <p:cNvSpPr>
            <a:spLocks noGrp="1"/>
          </p:cNvSpPr>
          <p:nvPr>
            <p:ph type="title"/>
          </p:nvPr>
        </p:nvSpPr>
        <p:spPr>
          <a:xfrm>
            <a:off x="836247" y="1085549"/>
            <a:ext cx="3430947" cy="4686903"/>
          </a:xfrm>
        </p:spPr>
        <p:txBody>
          <a:bodyPr anchor="ctr">
            <a:normAutofit/>
          </a:bodyPr>
          <a:lstStyle/>
          <a:p>
            <a:pPr algn="r"/>
            <a:r>
              <a:rPr lang="en-US" dirty="0">
                <a:solidFill>
                  <a:schemeClr val="tx1"/>
                </a:solidFill>
              </a:rPr>
              <a:t>Ideas?</a:t>
            </a:r>
            <a:endParaRPr lang="en-GB" dirty="0">
              <a:solidFill>
                <a:schemeClr val="tx1"/>
              </a:solidFill>
            </a:endParaRPr>
          </a:p>
        </p:txBody>
      </p:sp>
      <p:cxnSp>
        <p:nvCxnSpPr>
          <p:cNvPr id="14" name="Straight Connector 13">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8508879-A885-4529-A148-2B860DAE4BB1}"/>
              </a:ext>
            </a:extLst>
          </p:cNvPr>
          <p:cNvSpPr>
            <a:spLocks noGrp="1"/>
          </p:cNvSpPr>
          <p:nvPr>
            <p:ph idx="1"/>
          </p:nvPr>
        </p:nvSpPr>
        <p:spPr>
          <a:xfrm>
            <a:off x="5041399" y="1085549"/>
            <a:ext cx="5579707" cy="4686903"/>
          </a:xfrm>
        </p:spPr>
        <p:txBody>
          <a:bodyPr anchor="ctr">
            <a:normAutofit/>
          </a:bodyPr>
          <a:lstStyle/>
          <a:p>
            <a:r>
              <a:rPr lang="en-US" dirty="0"/>
              <a:t>Racing ‘ladders’ set up, e.g. women, men, mixed, U18, BCS, ACS, Senior A, B, C etc2-3 clubs racing each other</a:t>
            </a:r>
          </a:p>
          <a:p>
            <a:r>
              <a:rPr lang="en-US" dirty="0"/>
              <a:t>Potential here to add 10 person boats as a steppingstone or to split classes into “sprint”, “marathon”</a:t>
            </a:r>
          </a:p>
          <a:p>
            <a:r>
              <a:rPr lang="en-US" dirty="0"/>
              <a:t>Clubs can enter any number of ladders and it is anticipated that they would simply select the ones that appealed to their individual demographic </a:t>
            </a:r>
          </a:p>
          <a:p>
            <a:r>
              <a:rPr lang="en-US" dirty="0"/>
              <a:t>Clubs (two or more) </a:t>
            </a:r>
            <a:r>
              <a:rPr lang="en-US" dirty="0" err="1"/>
              <a:t>organise</a:t>
            </a:r>
            <a:r>
              <a:rPr lang="en-US" dirty="0"/>
              <a:t> racing against each other on mutually agreed dates and between them they agree classes to be raced, distances and locations.</a:t>
            </a:r>
          </a:p>
          <a:p>
            <a:pPr marL="457200" lvl="1" indent="0">
              <a:buNone/>
            </a:pPr>
            <a:r>
              <a:rPr lang="en-GB" dirty="0">
                <a:solidFill>
                  <a:schemeClr val="tx1"/>
                </a:solidFill>
              </a:rPr>
              <a:t>  </a:t>
            </a:r>
          </a:p>
        </p:txBody>
      </p:sp>
      <p:sp>
        <p:nvSpPr>
          <p:cNvPr id="16" name="Footer Placeholder 4">
            <a:extLst>
              <a:ext uri="{FF2B5EF4-FFF2-40B4-BE49-F238E27FC236}">
                <a16:creationId xmlns:a16="http://schemas.microsoft.com/office/drawing/2014/main" id="{0308D749-5984-4BB8-A788-A85D24304A0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61110" y="6391838"/>
            <a:ext cx="3859795" cy="304801"/>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bg1">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b="1" dirty="0">
              <a:solidFill>
                <a:srgbClr val="B31166"/>
              </a:solidFill>
            </a:endParaRPr>
          </a:p>
        </p:txBody>
      </p:sp>
      <p:sp>
        <p:nvSpPr>
          <p:cNvPr id="18" name="Date Placeholder 3">
            <a:extLst>
              <a:ext uri="{FF2B5EF4-FFF2-40B4-BE49-F238E27FC236}">
                <a16:creationId xmlns:a16="http://schemas.microsoft.com/office/drawing/2014/main" id="{95B8172D-A4C8-41B4-8991-78BBEC4039D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7718854" y="6391839"/>
            <a:ext cx="2997637" cy="304798"/>
          </a:xfrm>
          <a:prstGeom prst="rect">
            <a:avLst/>
          </a:prstGeom>
        </p:spPr>
        <p:txBody>
          <a:bodyPr vert="horz" lIns="91440" tIns="45720" rIns="91440" bIns="45720" rtlCol="0" anchor="t"/>
          <a:lstStyle>
            <a:defPPr>
              <a:defRPr lang="en-US"/>
            </a:defPPr>
            <a:lvl1pPr marL="0" algn="l" defTabSz="457200" rtl="0" eaLnBrk="1" latinLnBrk="0" hangingPunct="1">
              <a:defRPr sz="1000" b="0" i="0" kern="1200">
                <a:solidFill>
                  <a:schemeClr val="bg1">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b="1" dirty="0">
              <a:solidFill>
                <a:srgbClr val="B31166"/>
              </a:solidFill>
            </a:endParaRPr>
          </a:p>
        </p:txBody>
      </p:sp>
    </p:spTree>
    <p:extLst>
      <p:ext uri="{BB962C8B-B14F-4D97-AF65-F5344CB8AC3E}">
        <p14:creationId xmlns:p14="http://schemas.microsoft.com/office/powerpoint/2010/main" val="2990611667"/>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312CBC0F-3409-4D8B-8B8F-345CD1814AD0}"/>
              </a:ext>
            </a:extLst>
          </p:cNvPr>
          <p:cNvSpPr>
            <a:spLocks noGrp="1"/>
          </p:cNvSpPr>
          <p:nvPr>
            <p:ph type="title"/>
          </p:nvPr>
        </p:nvSpPr>
        <p:spPr>
          <a:xfrm>
            <a:off x="836247" y="1085549"/>
            <a:ext cx="3430947" cy="4686903"/>
          </a:xfrm>
        </p:spPr>
        <p:txBody>
          <a:bodyPr anchor="ctr">
            <a:normAutofit/>
          </a:bodyPr>
          <a:lstStyle/>
          <a:p>
            <a:pPr algn="r"/>
            <a:r>
              <a:rPr lang="en-US" dirty="0">
                <a:solidFill>
                  <a:schemeClr val="tx1"/>
                </a:solidFill>
              </a:rPr>
              <a:t>Types of Races?</a:t>
            </a:r>
            <a:endParaRPr lang="en-GB" dirty="0">
              <a:solidFill>
                <a:schemeClr val="tx1"/>
              </a:solidFill>
            </a:endParaRPr>
          </a:p>
        </p:txBody>
      </p:sp>
      <p:cxnSp>
        <p:nvCxnSpPr>
          <p:cNvPr id="14" name="Straight Connector 13">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8508879-A885-4529-A148-2B860DAE4BB1}"/>
              </a:ext>
            </a:extLst>
          </p:cNvPr>
          <p:cNvSpPr>
            <a:spLocks noGrp="1"/>
          </p:cNvSpPr>
          <p:nvPr>
            <p:ph idx="1"/>
          </p:nvPr>
        </p:nvSpPr>
        <p:spPr>
          <a:xfrm>
            <a:off x="5041399" y="1085549"/>
            <a:ext cx="5579707" cy="4686903"/>
          </a:xfrm>
        </p:spPr>
        <p:txBody>
          <a:bodyPr anchor="ctr">
            <a:normAutofit/>
          </a:bodyPr>
          <a:lstStyle/>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Longer distance between 3 and 10 km</a:t>
            </a:r>
            <a:r>
              <a:rPr lang="en-GB" sz="1800" dirty="0">
                <a:effectLst/>
                <a:latin typeface="Arial" panose="020B0604020202020204" pitchFamily="34" charset="0"/>
                <a:ea typeface="Calibri" panose="020F0502020204030204" pitchFamily="34"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b="1" dirty="0">
                <a:effectLst/>
                <a:latin typeface="Arial" panose="020B0604020202020204" pitchFamily="34" charset="0"/>
                <a:ea typeface="Calibri" panose="020F0502020204030204" pitchFamily="34" charset="0"/>
                <a:cs typeface="Times New Roman" panose="02020603050405020304" pitchFamily="18" charset="0"/>
              </a:rPr>
              <a:t>Slalom Races over long and short courses</a:t>
            </a:r>
            <a:r>
              <a:rPr lang="en-GB" sz="1800" dirty="0">
                <a:effectLst/>
                <a:latin typeface="Arial" panose="020B0604020202020204" pitchFamily="34" charset="0"/>
                <a:ea typeface="Calibri" panose="020F0502020204030204" pitchFamily="34" charset="0"/>
                <a:cs typeface="Times New Roman" panose="02020603050405020304" pitchFamily="18" charset="0"/>
              </a:rPr>
              <a:t>. </a:t>
            </a:r>
          </a:p>
          <a:p>
            <a:r>
              <a:rPr lang="en-GB" sz="1800" b="1" dirty="0">
                <a:effectLst/>
                <a:latin typeface="Arial" panose="020B0604020202020204" pitchFamily="34" charset="0"/>
                <a:ea typeface="Calibri" panose="020F0502020204030204" pitchFamily="34" charset="0"/>
                <a:cs typeface="Times New Roman" panose="02020603050405020304" pitchFamily="18" charset="0"/>
              </a:rPr>
              <a:t>Paired buoy turn races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b="1" dirty="0">
                <a:effectLst/>
                <a:latin typeface="Arial" panose="020B0604020202020204" pitchFamily="34" charset="0"/>
                <a:ea typeface="Calibri" panose="020F0502020204030204" pitchFamily="34" charset="0"/>
                <a:cs typeface="Times New Roman" panose="02020603050405020304" pitchFamily="18" charset="0"/>
              </a:rPr>
              <a:t>Stop and start races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b="1" dirty="0">
                <a:effectLst/>
                <a:latin typeface="Arial" panose="020B0604020202020204" pitchFamily="34" charset="0"/>
                <a:ea typeface="Calibri" panose="020F0502020204030204" pitchFamily="34" charset="0"/>
                <a:cs typeface="Times New Roman" panose="02020603050405020304" pitchFamily="18" charset="0"/>
              </a:rPr>
              <a:t>Reverse races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b="1" dirty="0">
                <a:effectLst/>
                <a:latin typeface="Arial" panose="020B0604020202020204" pitchFamily="34" charset="0"/>
                <a:ea typeface="Calibri" panose="020F0502020204030204" pitchFamily="34" charset="0"/>
              </a:rPr>
              <a:t>Le mans start races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b="1" dirty="0">
                <a:effectLst/>
                <a:latin typeface="Arial" panose="020B0604020202020204" pitchFamily="34" charset="0"/>
                <a:ea typeface="Calibri" panose="020F0502020204030204" pitchFamily="34" charset="0"/>
                <a:cs typeface="Times New Roman" panose="02020603050405020304" pitchFamily="18" charset="0"/>
              </a:rPr>
              <a:t>Relay races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b="1" dirty="0">
                <a:effectLst/>
                <a:latin typeface="Arial" panose="020B0604020202020204" pitchFamily="34" charset="0"/>
                <a:ea typeface="Calibri" panose="020F0502020204030204" pitchFamily="34" charset="0"/>
                <a:cs typeface="Times New Roman" panose="02020603050405020304" pitchFamily="18" charset="0"/>
              </a:rPr>
              <a:t>Shove a dragon races</a:t>
            </a: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b="1" dirty="0">
                <a:effectLst/>
                <a:latin typeface="Arial" panose="020B0604020202020204" pitchFamily="34" charset="0"/>
                <a:ea typeface="Calibri" panose="020F0502020204030204" pitchFamily="34" charset="0"/>
                <a:cs typeface="Times New Roman" panose="02020603050405020304" pitchFamily="18" charset="0"/>
              </a:rPr>
              <a:t>Turn round races </a:t>
            </a:r>
            <a:r>
              <a:rPr lang="en-GB" dirty="0">
                <a:solidFill>
                  <a:schemeClr val="tx1"/>
                </a:solidFill>
              </a:rPr>
              <a:t> </a:t>
            </a:r>
          </a:p>
        </p:txBody>
      </p:sp>
      <p:sp>
        <p:nvSpPr>
          <p:cNvPr id="16" name="Footer Placeholder 4">
            <a:extLst>
              <a:ext uri="{FF2B5EF4-FFF2-40B4-BE49-F238E27FC236}">
                <a16:creationId xmlns:a16="http://schemas.microsoft.com/office/drawing/2014/main" id="{0308D749-5984-4BB8-A788-A85D24304A0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61110" y="6391838"/>
            <a:ext cx="3859795" cy="304801"/>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bg1">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b="1" dirty="0">
              <a:solidFill>
                <a:srgbClr val="B31166"/>
              </a:solidFill>
            </a:endParaRPr>
          </a:p>
        </p:txBody>
      </p:sp>
      <p:sp>
        <p:nvSpPr>
          <p:cNvPr id="18" name="Date Placeholder 3">
            <a:extLst>
              <a:ext uri="{FF2B5EF4-FFF2-40B4-BE49-F238E27FC236}">
                <a16:creationId xmlns:a16="http://schemas.microsoft.com/office/drawing/2014/main" id="{95B8172D-A4C8-41B4-8991-78BBEC4039D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7718854" y="6391839"/>
            <a:ext cx="2997637" cy="304798"/>
          </a:xfrm>
          <a:prstGeom prst="rect">
            <a:avLst/>
          </a:prstGeom>
        </p:spPr>
        <p:txBody>
          <a:bodyPr vert="horz" lIns="91440" tIns="45720" rIns="91440" bIns="45720" rtlCol="0" anchor="t"/>
          <a:lstStyle>
            <a:defPPr>
              <a:defRPr lang="en-US"/>
            </a:defPPr>
            <a:lvl1pPr marL="0" algn="l" defTabSz="457200" rtl="0" eaLnBrk="1" latinLnBrk="0" hangingPunct="1">
              <a:defRPr sz="1000" b="0" i="0" kern="1200">
                <a:solidFill>
                  <a:schemeClr val="bg1">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b="1" dirty="0">
              <a:solidFill>
                <a:srgbClr val="B31166"/>
              </a:solidFill>
            </a:endParaRPr>
          </a:p>
        </p:txBody>
      </p:sp>
    </p:spTree>
    <p:extLst>
      <p:ext uri="{BB962C8B-B14F-4D97-AF65-F5344CB8AC3E}">
        <p14:creationId xmlns:p14="http://schemas.microsoft.com/office/powerpoint/2010/main" val="3580009239"/>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CFC27-200C-498D-8353-166D7203446A}"/>
              </a:ext>
            </a:extLst>
          </p:cNvPr>
          <p:cNvSpPr>
            <a:spLocks noGrp="1"/>
          </p:cNvSpPr>
          <p:nvPr>
            <p:ph type="ctrTitle" idx="4294967295"/>
          </p:nvPr>
        </p:nvSpPr>
        <p:spPr>
          <a:xfrm>
            <a:off x="1640681" y="1527365"/>
            <a:ext cx="8910638" cy="1223962"/>
          </a:xfrm>
        </p:spPr>
        <p:txBody>
          <a:bodyPr anchor="ctr">
            <a:normAutofit/>
          </a:bodyPr>
          <a:lstStyle/>
          <a:p>
            <a:r>
              <a:rPr lang="en-US" b="1" dirty="0">
                <a:solidFill>
                  <a:srgbClr val="002F5B"/>
                </a:solidFill>
                <a:latin typeface="Century Gothic" panose="020B0502020202020204" pitchFamily="34" charset="0"/>
              </a:rPr>
              <a:t>Racing Format Proposal - 2022</a:t>
            </a:r>
            <a:br>
              <a:rPr lang="en-US" b="1" dirty="0">
                <a:solidFill>
                  <a:srgbClr val="002F5B"/>
                </a:solidFill>
                <a:latin typeface="Century Gothic" panose="020B0502020202020204" pitchFamily="34" charset="0"/>
              </a:rPr>
            </a:br>
            <a:r>
              <a:rPr lang="en-US" b="1" dirty="0">
                <a:solidFill>
                  <a:srgbClr val="002F5B"/>
                </a:solidFill>
                <a:latin typeface="Century Gothic" panose="020B0502020202020204" pitchFamily="34" charset="0"/>
              </a:rPr>
              <a:t>Competition Framework</a:t>
            </a:r>
            <a:endParaRPr lang="en-GB" b="1" dirty="0">
              <a:solidFill>
                <a:srgbClr val="002F5B"/>
              </a:solidFill>
              <a:latin typeface="Century Gothic" panose="020B0502020202020204" pitchFamily="34" charset="0"/>
            </a:endParaRPr>
          </a:p>
        </p:txBody>
      </p:sp>
      <p:pic>
        <p:nvPicPr>
          <p:cNvPr id="4" name="Picture 3" descr="https://www.dragonboat.org.uk/images/bda-full-logo.png">
            <a:extLst>
              <a:ext uri="{FF2B5EF4-FFF2-40B4-BE49-F238E27FC236}">
                <a16:creationId xmlns:a16="http://schemas.microsoft.com/office/drawing/2014/main" id="{D8837412-2519-4695-BACF-59034F08C254}"/>
              </a:ext>
            </a:extLst>
          </p:cNvPr>
          <p:cNvPicPr/>
          <p:nvPr/>
        </p:nvPicPr>
        <p:blipFill rotWithShape="1">
          <a:blip r:embed="rId3">
            <a:extLst>
              <a:ext uri="{28A0092B-C50C-407E-A947-70E740481C1C}">
                <a14:useLocalDpi xmlns:a14="http://schemas.microsoft.com/office/drawing/2010/main" val="0"/>
              </a:ext>
            </a:extLst>
          </a:blip>
          <a:srcRect b="4515"/>
          <a:stretch/>
        </p:blipFill>
        <p:spPr bwMode="auto">
          <a:xfrm>
            <a:off x="406107" y="4792672"/>
            <a:ext cx="3458275" cy="1688995"/>
          </a:xfrm>
          <a:prstGeom prst="rect">
            <a:avLst/>
          </a:prstGeom>
          <a:noFill/>
          <a:ln>
            <a:noFill/>
          </a:ln>
          <a:extLst>
            <a:ext uri="{53640926-AAD7-44D8-BBD7-CCE9431645EC}">
              <a14:shadowObscured xmlns:a14="http://schemas.microsoft.com/office/drawing/2010/main"/>
            </a:ext>
          </a:extLst>
        </p:spPr>
      </p:pic>
      <p:sp>
        <p:nvSpPr>
          <p:cNvPr id="5" name="Half Frame 4">
            <a:extLst>
              <a:ext uri="{FF2B5EF4-FFF2-40B4-BE49-F238E27FC236}">
                <a16:creationId xmlns:a16="http://schemas.microsoft.com/office/drawing/2014/main" id="{A9052A0D-F567-43D9-9553-8E3BDB33187B}"/>
              </a:ext>
            </a:extLst>
          </p:cNvPr>
          <p:cNvSpPr/>
          <p:nvPr/>
        </p:nvSpPr>
        <p:spPr>
          <a:xfrm>
            <a:off x="156370" y="-21656"/>
            <a:ext cx="4033805" cy="3156891"/>
          </a:xfrm>
          <a:prstGeom prst="halfFrame">
            <a:avLst/>
          </a:prstGeom>
          <a:solidFill>
            <a:srgbClr val="D51C23"/>
          </a:solidFill>
          <a:ln w="317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54">
              <a:solidFill>
                <a:schemeClr val="tx1"/>
              </a:solidFill>
            </a:endParaRPr>
          </a:p>
        </p:txBody>
      </p:sp>
      <p:sp>
        <p:nvSpPr>
          <p:cNvPr id="44" name="Half Frame 43">
            <a:extLst>
              <a:ext uri="{FF2B5EF4-FFF2-40B4-BE49-F238E27FC236}">
                <a16:creationId xmlns:a16="http://schemas.microsoft.com/office/drawing/2014/main" id="{C3A4AF7E-D944-4C81-8743-C45BAEDE657E}"/>
              </a:ext>
            </a:extLst>
          </p:cNvPr>
          <p:cNvSpPr/>
          <p:nvPr/>
        </p:nvSpPr>
        <p:spPr>
          <a:xfrm rot="10800000">
            <a:off x="8002755" y="3701110"/>
            <a:ext cx="4032876" cy="3156891"/>
          </a:xfrm>
          <a:prstGeom prst="halfFrame">
            <a:avLst/>
          </a:prstGeom>
          <a:solidFill>
            <a:srgbClr val="D51C23"/>
          </a:solidFill>
          <a:ln w="317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54" dirty="0">
              <a:solidFill>
                <a:schemeClr val="tx1"/>
              </a:solidFill>
            </a:endParaRPr>
          </a:p>
        </p:txBody>
      </p:sp>
      <p:sp>
        <p:nvSpPr>
          <p:cNvPr id="3" name="TextBox 2">
            <a:extLst>
              <a:ext uri="{FF2B5EF4-FFF2-40B4-BE49-F238E27FC236}">
                <a16:creationId xmlns:a16="http://schemas.microsoft.com/office/drawing/2014/main" id="{6D9E4ECF-2E28-436D-AE4D-AECABE4BD4BA}"/>
              </a:ext>
            </a:extLst>
          </p:cNvPr>
          <p:cNvSpPr txBox="1"/>
          <p:nvPr/>
        </p:nvSpPr>
        <p:spPr>
          <a:xfrm>
            <a:off x="10186229" y="6611780"/>
            <a:ext cx="1704313" cy="246221"/>
          </a:xfrm>
          <a:prstGeom prst="rect">
            <a:avLst/>
          </a:prstGeom>
          <a:noFill/>
        </p:spPr>
        <p:txBody>
          <a:bodyPr wrap="none" rtlCol="0">
            <a:spAutoFit/>
          </a:bodyPr>
          <a:lstStyle/>
          <a:p>
            <a:r>
              <a:rPr lang="en-GB" sz="1000" i="1" dirty="0">
                <a:solidFill>
                  <a:schemeClr val="bg1"/>
                </a:solidFill>
              </a:rPr>
              <a:t>Version 01 – September 2021</a:t>
            </a:r>
          </a:p>
        </p:txBody>
      </p:sp>
      <p:sp>
        <p:nvSpPr>
          <p:cNvPr id="6" name="Slide Number Placeholder 5">
            <a:extLst>
              <a:ext uri="{FF2B5EF4-FFF2-40B4-BE49-F238E27FC236}">
                <a16:creationId xmlns:a16="http://schemas.microsoft.com/office/drawing/2014/main" id="{CCF15332-4269-4C6A-8762-7DCA9AF271D3}"/>
              </a:ext>
            </a:extLst>
          </p:cNvPr>
          <p:cNvSpPr>
            <a:spLocks noGrp="1"/>
          </p:cNvSpPr>
          <p:nvPr>
            <p:ph type="sldNum" sz="quarter" idx="12"/>
          </p:nvPr>
        </p:nvSpPr>
        <p:spPr>
          <a:xfrm>
            <a:off x="156370" y="6481667"/>
            <a:ext cx="249737" cy="365125"/>
          </a:xfrm>
        </p:spPr>
        <p:txBody>
          <a:bodyPr/>
          <a:lstStyle/>
          <a:p>
            <a:fld id="{D801C4B4-FBB8-412B-9782-946C4FDE152E}" type="slidenum">
              <a:rPr lang="en-GB" smtClean="0"/>
              <a:t>14</a:t>
            </a:fld>
            <a:endParaRPr lang="en-GB" dirty="0"/>
          </a:p>
        </p:txBody>
      </p:sp>
      <p:pic>
        <p:nvPicPr>
          <p:cNvPr id="8" name="Picture 7" descr="https://www.dragonboat.org.uk/images/bda-full-logo.png">
            <a:extLst>
              <a:ext uri="{FF2B5EF4-FFF2-40B4-BE49-F238E27FC236}">
                <a16:creationId xmlns:a16="http://schemas.microsoft.com/office/drawing/2014/main" id="{54F90EF8-7F25-4EAE-9CAE-73F22616BCC3}"/>
              </a:ext>
            </a:extLst>
          </p:cNvPr>
          <p:cNvPicPr/>
          <p:nvPr/>
        </p:nvPicPr>
        <p:blipFill rotWithShape="1">
          <a:blip r:embed="rId3">
            <a:extLst>
              <a:ext uri="{28A0092B-C50C-407E-A947-70E740481C1C}">
                <a14:useLocalDpi xmlns:a14="http://schemas.microsoft.com/office/drawing/2010/main" val="0"/>
              </a:ext>
            </a:extLst>
          </a:blip>
          <a:srcRect b="4515"/>
          <a:stretch/>
        </p:blipFill>
        <p:spPr bwMode="auto">
          <a:xfrm>
            <a:off x="558507" y="4945072"/>
            <a:ext cx="3458275" cy="168899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48881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Rectangle: Rounded Corners 240">
            <a:extLst>
              <a:ext uri="{FF2B5EF4-FFF2-40B4-BE49-F238E27FC236}">
                <a16:creationId xmlns:a16="http://schemas.microsoft.com/office/drawing/2014/main" id="{DAF4D46E-6244-404F-BE53-690F68A706C4}"/>
              </a:ext>
            </a:extLst>
          </p:cNvPr>
          <p:cNvSpPr/>
          <p:nvPr/>
        </p:nvSpPr>
        <p:spPr>
          <a:xfrm>
            <a:off x="6043301" y="207602"/>
            <a:ext cx="6042046" cy="1875568"/>
          </a:xfrm>
          <a:prstGeom prst="roundRect">
            <a:avLst>
              <a:gd name="adj" fmla="val 7639"/>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dirty="0">
              <a:solidFill>
                <a:schemeClr val="tx1">
                  <a:lumMod val="75000"/>
                  <a:lumOff val="25000"/>
                </a:schemeClr>
              </a:solidFill>
            </a:endParaRPr>
          </a:p>
        </p:txBody>
      </p:sp>
      <p:sp>
        <p:nvSpPr>
          <p:cNvPr id="202" name="Rectangle: Rounded Corners 201">
            <a:extLst>
              <a:ext uri="{FF2B5EF4-FFF2-40B4-BE49-F238E27FC236}">
                <a16:creationId xmlns:a16="http://schemas.microsoft.com/office/drawing/2014/main" id="{E898B46C-46D4-4F5D-AF14-D8D36CE84E34}"/>
              </a:ext>
            </a:extLst>
          </p:cNvPr>
          <p:cNvSpPr/>
          <p:nvPr/>
        </p:nvSpPr>
        <p:spPr>
          <a:xfrm>
            <a:off x="775773" y="190521"/>
            <a:ext cx="4999672" cy="1875568"/>
          </a:xfrm>
          <a:prstGeom prst="roundRect">
            <a:avLst>
              <a:gd name="adj" fmla="val 7639"/>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chemeClr val="tx1">
                    <a:lumMod val="75000"/>
                    <a:lumOff val="25000"/>
                  </a:schemeClr>
                </a:solidFill>
              </a:rPr>
              <a:t>Start small</a:t>
            </a:r>
          </a:p>
        </p:txBody>
      </p:sp>
      <p:sp>
        <p:nvSpPr>
          <p:cNvPr id="2" name="Text Placeholder 1">
            <a:extLst>
              <a:ext uri="{FF2B5EF4-FFF2-40B4-BE49-F238E27FC236}">
                <a16:creationId xmlns:a16="http://schemas.microsoft.com/office/drawing/2014/main" id="{B54C0D30-9883-480E-A7DE-D3D07D7FCD23}"/>
              </a:ext>
            </a:extLst>
          </p:cNvPr>
          <p:cNvSpPr>
            <a:spLocks noGrp="1"/>
          </p:cNvSpPr>
          <p:nvPr>
            <p:ph type="body" sz="quarter" idx="13"/>
          </p:nvPr>
        </p:nvSpPr>
        <p:spPr/>
        <p:txBody>
          <a:bodyPr/>
          <a:lstStyle/>
          <a:p>
            <a:r>
              <a:rPr lang="en-GB" dirty="0"/>
              <a:t>Expansion over time</a:t>
            </a:r>
          </a:p>
        </p:txBody>
      </p:sp>
      <p:sp>
        <p:nvSpPr>
          <p:cNvPr id="3" name="Rectangle: Rounded Corners 2">
            <a:extLst>
              <a:ext uri="{FF2B5EF4-FFF2-40B4-BE49-F238E27FC236}">
                <a16:creationId xmlns:a16="http://schemas.microsoft.com/office/drawing/2014/main" id="{192F9DB8-8A5F-4B86-991B-7734DC9A621A}"/>
              </a:ext>
            </a:extLst>
          </p:cNvPr>
          <p:cNvSpPr/>
          <p:nvPr/>
        </p:nvSpPr>
        <p:spPr>
          <a:xfrm>
            <a:off x="9273898" y="6228675"/>
            <a:ext cx="1035697" cy="466528"/>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Men</a:t>
            </a:r>
          </a:p>
        </p:txBody>
      </p:sp>
      <p:sp>
        <p:nvSpPr>
          <p:cNvPr id="72" name="Rectangle: Rounded Corners 71">
            <a:extLst>
              <a:ext uri="{FF2B5EF4-FFF2-40B4-BE49-F238E27FC236}">
                <a16:creationId xmlns:a16="http://schemas.microsoft.com/office/drawing/2014/main" id="{3BFCBA90-19E7-4F53-97B9-1F22886D3AB5}"/>
              </a:ext>
            </a:extLst>
          </p:cNvPr>
          <p:cNvSpPr/>
          <p:nvPr/>
        </p:nvSpPr>
        <p:spPr>
          <a:xfrm>
            <a:off x="7956726" y="6228675"/>
            <a:ext cx="1118327" cy="466528"/>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Women</a:t>
            </a:r>
          </a:p>
        </p:txBody>
      </p:sp>
      <p:sp>
        <p:nvSpPr>
          <p:cNvPr id="73" name="Rectangle: Rounded Corners 72">
            <a:extLst>
              <a:ext uri="{FF2B5EF4-FFF2-40B4-BE49-F238E27FC236}">
                <a16:creationId xmlns:a16="http://schemas.microsoft.com/office/drawing/2014/main" id="{D5E41AE7-CA87-4987-8E66-76EF2042A5A7}"/>
              </a:ext>
            </a:extLst>
          </p:cNvPr>
          <p:cNvSpPr/>
          <p:nvPr/>
        </p:nvSpPr>
        <p:spPr>
          <a:xfrm>
            <a:off x="6746958" y="6228675"/>
            <a:ext cx="1035697" cy="466528"/>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Mixed</a:t>
            </a:r>
          </a:p>
        </p:txBody>
      </p:sp>
      <p:sp>
        <p:nvSpPr>
          <p:cNvPr id="74" name="Rectangle: Rounded Corners 73">
            <a:extLst>
              <a:ext uri="{FF2B5EF4-FFF2-40B4-BE49-F238E27FC236}">
                <a16:creationId xmlns:a16="http://schemas.microsoft.com/office/drawing/2014/main" id="{B037054B-98EA-4CA9-9804-CF02FD8B65E3}"/>
              </a:ext>
            </a:extLst>
          </p:cNvPr>
          <p:cNvSpPr/>
          <p:nvPr/>
        </p:nvSpPr>
        <p:spPr>
          <a:xfrm>
            <a:off x="4327422" y="6246585"/>
            <a:ext cx="1035697" cy="466528"/>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ACS</a:t>
            </a:r>
          </a:p>
        </p:txBody>
      </p:sp>
      <p:sp>
        <p:nvSpPr>
          <p:cNvPr id="75" name="Rectangle: Rounded Corners 74">
            <a:extLst>
              <a:ext uri="{FF2B5EF4-FFF2-40B4-BE49-F238E27FC236}">
                <a16:creationId xmlns:a16="http://schemas.microsoft.com/office/drawing/2014/main" id="{CB0E5366-2453-411E-8F9F-4A60CA535AF7}"/>
              </a:ext>
            </a:extLst>
          </p:cNvPr>
          <p:cNvSpPr/>
          <p:nvPr/>
        </p:nvSpPr>
        <p:spPr>
          <a:xfrm>
            <a:off x="3117654" y="6246585"/>
            <a:ext cx="1035697" cy="466528"/>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By Age</a:t>
            </a:r>
          </a:p>
        </p:txBody>
      </p:sp>
      <p:sp>
        <p:nvSpPr>
          <p:cNvPr id="76" name="Rectangle: Rounded Corners 75">
            <a:extLst>
              <a:ext uri="{FF2B5EF4-FFF2-40B4-BE49-F238E27FC236}">
                <a16:creationId xmlns:a16="http://schemas.microsoft.com/office/drawing/2014/main" id="{EA4748E1-E0F4-4ABA-B4AE-0A0AAE64CA60}"/>
              </a:ext>
            </a:extLst>
          </p:cNvPr>
          <p:cNvSpPr/>
          <p:nvPr/>
        </p:nvSpPr>
        <p:spPr>
          <a:xfrm>
            <a:off x="1907886" y="6246585"/>
            <a:ext cx="1035697" cy="466528"/>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Para</a:t>
            </a:r>
          </a:p>
        </p:txBody>
      </p:sp>
      <p:grpSp>
        <p:nvGrpSpPr>
          <p:cNvPr id="99" name="Group 98">
            <a:extLst>
              <a:ext uri="{FF2B5EF4-FFF2-40B4-BE49-F238E27FC236}">
                <a16:creationId xmlns:a16="http://schemas.microsoft.com/office/drawing/2014/main" id="{2E43BE6E-F085-4790-AA52-FC97C54E535B}"/>
              </a:ext>
            </a:extLst>
          </p:cNvPr>
          <p:cNvGrpSpPr/>
          <p:nvPr/>
        </p:nvGrpSpPr>
        <p:grpSpPr>
          <a:xfrm>
            <a:off x="2365197" y="646955"/>
            <a:ext cx="2026298" cy="979713"/>
            <a:chOff x="1043474" y="4851918"/>
            <a:chExt cx="2026298" cy="979713"/>
          </a:xfrm>
        </p:grpSpPr>
        <p:sp>
          <p:nvSpPr>
            <p:cNvPr id="100" name="Rectangle 99">
              <a:extLst>
                <a:ext uri="{FF2B5EF4-FFF2-40B4-BE49-F238E27FC236}">
                  <a16:creationId xmlns:a16="http://schemas.microsoft.com/office/drawing/2014/main" id="{167DAE06-2523-4E72-99E9-7AA8046F71E2}"/>
                </a:ext>
              </a:extLst>
            </p:cNvPr>
            <p:cNvSpPr/>
            <p:nvPr/>
          </p:nvSpPr>
          <p:spPr>
            <a:xfrm>
              <a:off x="1043474" y="4851918"/>
              <a:ext cx="2026298" cy="979713"/>
            </a:xfrm>
            <a:prstGeom prst="rect">
              <a:avLst/>
            </a:prstGeom>
            <a:solidFill>
              <a:srgbClr val="002F5B"/>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t>National</a:t>
              </a:r>
            </a:p>
          </p:txBody>
        </p:sp>
        <p:sp>
          <p:nvSpPr>
            <p:cNvPr id="101" name="Rectangle: Rounded Corners 100">
              <a:extLst>
                <a:ext uri="{FF2B5EF4-FFF2-40B4-BE49-F238E27FC236}">
                  <a16:creationId xmlns:a16="http://schemas.microsoft.com/office/drawing/2014/main" id="{78EB6059-A640-4474-B64E-9BD8BF2548ED}"/>
                </a:ext>
              </a:extLst>
            </p:cNvPr>
            <p:cNvSpPr/>
            <p:nvPr/>
          </p:nvSpPr>
          <p:spPr>
            <a:xfrm>
              <a:off x="1147338" y="5236807"/>
              <a:ext cx="446006" cy="520182"/>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C1</a:t>
              </a:r>
            </a:p>
          </p:txBody>
        </p:sp>
        <p:sp>
          <p:nvSpPr>
            <p:cNvPr id="102" name="Rectangle: Rounded Corners 101">
              <a:extLst>
                <a:ext uri="{FF2B5EF4-FFF2-40B4-BE49-F238E27FC236}">
                  <a16:creationId xmlns:a16="http://schemas.microsoft.com/office/drawing/2014/main" id="{ABA4C644-F621-4C03-A515-FB97BF185475}"/>
                </a:ext>
              </a:extLst>
            </p:cNvPr>
            <p:cNvSpPr/>
            <p:nvPr/>
          </p:nvSpPr>
          <p:spPr>
            <a:xfrm>
              <a:off x="1859832" y="5236807"/>
              <a:ext cx="446006" cy="520182"/>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C2</a:t>
              </a:r>
              <a:endParaRPr lang="en-GB" dirty="0"/>
            </a:p>
          </p:txBody>
        </p:sp>
        <p:sp>
          <p:nvSpPr>
            <p:cNvPr id="103" name="Rectangle: Rounded Corners 102">
              <a:extLst>
                <a:ext uri="{FF2B5EF4-FFF2-40B4-BE49-F238E27FC236}">
                  <a16:creationId xmlns:a16="http://schemas.microsoft.com/office/drawing/2014/main" id="{20E1895E-9992-4365-A7DC-8082210E2BFE}"/>
                </a:ext>
              </a:extLst>
            </p:cNvPr>
            <p:cNvSpPr/>
            <p:nvPr/>
          </p:nvSpPr>
          <p:spPr>
            <a:xfrm>
              <a:off x="2573695" y="5236807"/>
              <a:ext cx="446006" cy="520182"/>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C3</a:t>
              </a:r>
            </a:p>
          </p:txBody>
        </p:sp>
      </p:grpSp>
      <p:grpSp>
        <p:nvGrpSpPr>
          <p:cNvPr id="233" name="Group 232">
            <a:extLst>
              <a:ext uri="{FF2B5EF4-FFF2-40B4-BE49-F238E27FC236}">
                <a16:creationId xmlns:a16="http://schemas.microsoft.com/office/drawing/2014/main" id="{AFFE360E-2798-4164-8A9F-E382516AB4DA}"/>
              </a:ext>
            </a:extLst>
          </p:cNvPr>
          <p:cNvGrpSpPr/>
          <p:nvPr/>
        </p:nvGrpSpPr>
        <p:grpSpPr>
          <a:xfrm>
            <a:off x="746760" y="2912569"/>
            <a:ext cx="5030053" cy="3070739"/>
            <a:chOff x="758018" y="2450977"/>
            <a:chExt cx="5030053" cy="3070739"/>
          </a:xfrm>
        </p:grpSpPr>
        <p:sp>
          <p:nvSpPr>
            <p:cNvPr id="203" name="Rectangle: Rounded Corners 202">
              <a:extLst>
                <a:ext uri="{FF2B5EF4-FFF2-40B4-BE49-F238E27FC236}">
                  <a16:creationId xmlns:a16="http://schemas.microsoft.com/office/drawing/2014/main" id="{74D5D7F5-66DC-4F1D-87D5-FC86A46962CE}"/>
                </a:ext>
              </a:extLst>
            </p:cNvPr>
            <p:cNvSpPr/>
            <p:nvPr/>
          </p:nvSpPr>
          <p:spPr>
            <a:xfrm>
              <a:off x="758018" y="2450977"/>
              <a:ext cx="5030053" cy="3070739"/>
            </a:xfrm>
            <a:prstGeom prst="roundRect">
              <a:avLst>
                <a:gd name="adj" fmla="val 7639"/>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chemeClr val="tx1">
                      <a:lumMod val="75000"/>
                      <a:lumOff val="25000"/>
                    </a:schemeClr>
                  </a:solidFill>
                </a:rPr>
                <a:t>Grow by demand</a:t>
              </a:r>
            </a:p>
          </p:txBody>
        </p:sp>
        <p:grpSp>
          <p:nvGrpSpPr>
            <p:cNvPr id="62" name="Group 61">
              <a:extLst>
                <a:ext uri="{FF2B5EF4-FFF2-40B4-BE49-F238E27FC236}">
                  <a16:creationId xmlns:a16="http://schemas.microsoft.com/office/drawing/2014/main" id="{5F345847-02A6-4246-8BE3-A3223AE1EDAB}"/>
                </a:ext>
              </a:extLst>
            </p:cNvPr>
            <p:cNvGrpSpPr/>
            <p:nvPr/>
          </p:nvGrpSpPr>
          <p:grpSpPr>
            <a:xfrm>
              <a:off x="917457" y="4418055"/>
              <a:ext cx="2026298" cy="979713"/>
              <a:chOff x="1043474" y="4851918"/>
              <a:chExt cx="2026298" cy="979713"/>
            </a:xfrm>
          </p:grpSpPr>
          <p:sp>
            <p:nvSpPr>
              <p:cNvPr id="63" name="Rectangle 62">
                <a:extLst>
                  <a:ext uri="{FF2B5EF4-FFF2-40B4-BE49-F238E27FC236}">
                    <a16:creationId xmlns:a16="http://schemas.microsoft.com/office/drawing/2014/main" id="{91992BEF-0A76-4774-A383-C06F77B2C4A0}"/>
                  </a:ext>
                </a:extLst>
              </p:cNvPr>
              <p:cNvSpPr/>
              <p:nvPr/>
            </p:nvSpPr>
            <p:spPr>
              <a:xfrm>
                <a:off x="1043474" y="4851918"/>
                <a:ext cx="2026298" cy="979713"/>
              </a:xfrm>
              <a:prstGeom prst="rect">
                <a:avLst/>
              </a:prstGeom>
              <a:solidFill>
                <a:srgbClr val="002F5B"/>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t>Regional 1</a:t>
                </a:r>
              </a:p>
            </p:txBody>
          </p:sp>
          <p:sp>
            <p:nvSpPr>
              <p:cNvPr id="64" name="Rectangle: Rounded Corners 63">
                <a:extLst>
                  <a:ext uri="{FF2B5EF4-FFF2-40B4-BE49-F238E27FC236}">
                    <a16:creationId xmlns:a16="http://schemas.microsoft.com/office/drawing/2014/main" id="{7288D8F5-6B25-46F5-98D7-140714B4D68A}"/>
                  </a:ext>
                </a:extLst>
              </p:cNvPr>
              <p:cNvSpPr/>
              <p:nvPr/>
            </p:nvSpPr>
            <p:spPr>
              <a:xfrm>
                <a:off x="1147338" y="5236807"/>
                <a:ext cx="446006" cy="520182"/>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C1</a:t>
                </a:r>
              </a:p>
            </p:txBody>
          </p:sp>
          <p:sp>
            <p:nvSpPr>
              <p:cNvPr id="65" name="Rectangle: Rounded Corners 64">
                <a:extLst>
                  <a:ext uri="{FF2B5EF4-FFF2-40B4-BE49-F238E27FC236}">
                    <a16:creationId xmlns:a16="http://schemas.microsoft.com/office/drawing/2014/main" id="{B6E14369-5CEC-4650-B981-9867733550D1}"/>
                  </a:ext>
                </a:extLst>
              </p:cNvPr>
              <p:cNvSpPr/>
              <p:nvPr/>
            </p:nvSpPr>
            <p:spPr>
              <a:xfrm>
                <a:off x="1859832" y="5236807"/>
                <a:ext cx="446006" cy="520182"/>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C2</a:t>
                </a:r>
                <a:endParaRPr lang="en-GB" dirty="0"/>
              </a:p>
            </p:txBody>
          </p:sp>
          <p:sp>
            <p:nvSpPr>
              <p:cNvPr id="66" name="Rectangle: Rounded Corners 65">
                <a:extLst>
                  <a:ext uri="{FF2B5EF4-FFF2-40B4-BE49-F238E27FC236}">
                    <a16:creationId xmlns:a16="http://schemas.microsoft.com/office/drawing/2014/main" id="{008A6FD5-2422-494C-B2D7-6EB9295B8C72}"/>
                  </a:ext>
                </a:extLst>
              </p:cNvPr>
              <p:cNvSpPr/>
              <p:nvPr/>
            </p:nvSpPr>
            <p:spPr>
              <a:xfrm>
                <a:off x="2573695" y="5236807"/>
                <a:ext cx="446006" cy="520182"/>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C3</a:t>
                </a:r>
              </a:p>
            </p:txBody>
          </p:sp>
        </p:grpSp>
        <p:grpSp>
          <p:nvGrpSpPr>
            <p:cNvPr id="67" name="Group 66">
              <a:extLst>
                <a:ext uri="{FF2B5EF4-FFF2-40B4-BE49-F238E27FC236}">
                  <a16:creationId xmlns:a16="http://schemas.microsoft.com/office/drawing/2014/main" id="{B5B000A5-A4BF-4769-9F90-8FA28A49AF4C}"/>
                </a:ext>
              </a:extLst>
            </p:cNvPr>
            <p:cNvGrpSpPr/>
            <p:nvPr/>
          </p:nvGrpSpPr>
          <p:grpSpPr>
            <a:xfrm>
              <a:off x="2049588" y="2880448"/>
              <a:ext cx="2026298" cy="979713"/>
              <a:chOff x="1043474" y="4851918"/>
              <a:chExt cx="2026298" cy="979713"/>
            </a:xfrm>
          </p:grpSpPr>
          <p:sp>
            <p:nvSpPr>
              <p:cNvPr id="68" name="Rectangle 67">
                <a:extLst>
                  <a:ext uri="{FF2B5EF4-FFF2-40B4-BE49-F238E27FC236}">
                    <a16:creationId xmlns:a16="http://schemas.microsoft.com/office/drawing/2014/main" id="{26A562C2-895D-479E-B96C-2F5AD267FCF0}"/>
                  </a:ext>
                </a:extLst>
              </p:cNvPr>
              <p:cNvSpPr/>
              <p:nvPr/>
            </p:nvSpPr>
            <p:spPr>
              <a:xfrm>
                <a:off x="1043474" y="4851918"/>
                <a:ext cx="2026298" cy="979713"/>
              </a:xfrm>
              <a:prstGeom prst="rect">
                <a:avLst/>
              </a:prstGeom>
              <a:solidFill>
                <a:srgbClr val="002F5B"/>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t>Elite National</a:t>
                </a:r>
              </a:p>
            </p:txBody>
          </p:sp>
          <p:sp>
            <p:nvSpPr>
              <p:cNvPr id="69" name="Rectangle: Rounded Corners 68">
                <a:extLst>
                  <a:ext uri="{FF2B5EF4-FFF2-40B4-BE49-F238E27FC236}">
                    <a16:creationId xmlns:a16="http://schemas.microsoft.com/office/drawing/2014/main" id="{95DC2BB0-51D2-49FB-ACD5-4FBA077B8149}"/>
                  </a:ext>
                </a:extLst>
              </p:cNvPr>
              <p:cNvSpPr/>
              <p:nvPr/>
            </p:nvSpPr>
            <p:spPr>
              <a:xfrm>
                <a:off x="1147338" y="5236807"/>
                <a:ext cx="446006" cy="520182"/>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C1</a:t>
                </a:r>
              </a:p>
            </p:txBody>
          </p:sp>
          <p:sp>
            <p:nvSpPr>
              <p:cNvPr id="70" name="Rectangle: Rounded Corners 69">
                <a:extLst>
                  <a:ext uri="{FF2B5EF4-FFF2-40B4-BE49-F238E27FC236}">
                    <a16:creationId xmlns:a16="http://schemas.microsoft.com/office/drawing/2014/main" id="{1D34587E-5179-4332-A079-39DFF10DE6E4}"/>
                  </a:ext>
                </a:extLst>
              </p:cNvPr>
              <p:cNvSpPr/>
              <p:nvPr/>
            </p:nvSpPr>
            <p:spPr>
              <a:xfrm>
                <a:off x="1859832" y="5236807"/>
                <a:ext cx="446006" cy="520182"/>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C2</a:t>
                </a:r>
                <a:endParaRPr lang="en-GB" dirty="0"/>
              </a:p>
            </p:txBody>
          </p:sp>
          <p:sp>
            <p:nvSpPr>
              <p:cNvPr id="71" name="Rectangle: Rounded Corners 70">
                <a:extLst>
                  <a:ext uri="{FF2B5EF4-FFF2-40B4-BE49-F238E27FC236}">
                    <a16:creationId xmlns:a16="http://schemas.microsoft.com/office/drawing/2014/main" id="{218329E5-743A-47D2-80FA-38E5E2FE36D7}"/>
                  </a:ext>
                </a:extLst>
              </p:cNvPr>
              <p:cNvSpPr/>
              <p:nvPr/>
            </p:nvSpPr>
            <p:spPr>
              <a:xfrm>
                <a:off x="2573695" y="5236807"/>
                <a:ext cx="446006" cy="520182"/>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C3</a:t>
                </a:r>
              </a:p>
            </p:txBody>
          </p:sp>
        </p:grpSp>
        <p:grpSp>
          <p:nvGrpSpPr>
            <p:cNvPr id="116" name="Group 115">
              <a:extLst>
                <a:ext uri="{FF2B5EF4-FFF2-40B4-BE49-F238E27FC236}">
                  <a16:creationId xmlns:a16="http://schemas.microsoft.com/office/drawing/2014/main" id="{66A89AE0-ACB4-4F61-9DC3-65A6AEEEB83F}"/>
                </a:ext>
              </a:extLst>
            </p:cNvPr>
            <p:cNvGrpSpPr/>
            <p:nvPr/>
          </p:nvGrpSpPr>
          <p:grpSpPr>
            <a:xfrm>
              <a:off x="3290799" y="4392390"/>
              <a:ext cx="2026298" cy="979713"/>
              <a:chOff x="4387499" y="3622992"/>
              <a:chExt cx="2026298" cy="979713"/>
            </a:xfrm>
          </p:grpSpPr>
          <p:sp>
            <p:nvSpPr>
              <p:cNvPr id="9" name="Rectangle 8">
                <a:extLst>
                  <a:ext uri="{FF2B5EF4-FFF2-40B4-BE49-F238E27FC236}">
                    <a16:creationId xmlns:a16="http://schemas.microsoft.com/office/drawing/2014/main" id="{C710B0E1-49FD-4901-84F3-C78A17FDF10D}"/>
                  </a:ext>
                </a:extLst>
              </p:cNvPr>
              <p:cNvSpPr/>
              <p:nvPr/>
            </p:nvSpPr>
            <p:spPr>
              <a:xfrm>
                <a:off x="4387499" y="3622992"/>
                <a:ext cx="2026298" cy="979713"/>
              </a:xfrm>
              <a:prstGeom prst="rect">
                <a:avLst/>
              </a:prstGeom>
              <a:solidFill>
                <a:srgbClr val="002F5B"/>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t>Regional 2</a:t>
                </a:r>
              </a:p>
            </p:txBody>
          </p:sp>
          <p:sp>
            <p:nvSpPr>
              <p:cNvPr id="6" name="Rectangle: Rounded Corners 5">
                <a:extLst>
                  <a:ext uri="{FF2B5EF4-FFF2-40B4-BE49-F238E27FC236}">
                    <a16:creationId xmlns:a16="http://schemas.microsoft.com/office/drawing/2014/main" id="{6E2EBE36-CE07-4BC1-BF2B-A3CCE382969C}"/>
                  </a:ext>
                </a:extLst>
              </p:cNvPr>
              <p:cNvSpPr/>
              <p:nvPr/>
            </p:nvSpPr>
            <p:spPr>
              <a:xfrm>
                <a:off x="4507928" y="4075152"/>
                <a:ext cx="384030" cy="386837"/>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C1</a:t>
                </a:r>
              </a:p>
            </p:txBody>
          </p:sp>
          <p:sp>
            <p:nvSpPr>
              <p:cNvPr id="7" name="Rectangle: Rounded Corners 6">
                <a:extLst>
                  <a:ext uri="{FF2B5EF4-FFF2-40B4-BE49-F238E27FC236}">
                    <a16:creationId xmlns:a16="http://schemas.microsoft.com/office/drawing/2014/main" id="{FB28755F-A43E-45F2-AA86-8EC343296130}"/>
                  </a:ext>
                </a:extLst>
              </p:cNvPr>
              <p:cNvSpPr/>
              <p:nvPr/>
            </p:nvSpPr>
            <p:spPr>
              <a:xfrm>
                <a:off x="4977325" y="4073198"/>
                <a:ext cx="384030" cy="386837"/>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C2</a:t>
                </a:r>
                <a:endParaRPr lang="en-GB" sz="1400" dirty="0"/>
              </a:p>
            </p:txBody>
          </p:sp>
          <p:sp>
            <p:nvSpPr>
              <p:cNvPr id="8" name="Rectangle: Rounded Corners 7">
                <a:extLst>
                  <a:ext uri="{FF2B5EF4-FFF2-40B4-BE49-F238E27FC236}">
                    <a16:creationId xmlns:a16="http://schemas.microsoft.com/office/drawing/2014/main" id="{70DD115D-F37D-448F-8BCF-3A2F5A81ECBA}"/>
                  </a:ext>
                </a:extLst>
              </p:cNvPr>
              <p:cNvSpPr/>
              <p:nvPr/>
            </p:nvSpPr>
            <p:spPr>
              <a:xfrm>
                <a:off x="5446722" y="4073198"/>
                <a:ext cx="384030" cy="386837"/>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C3</a:t>
                </a:r>
              </a:p>
            </p:txBody>
          </p:sp>
          <p:sp>
            <p:nvSpPr>
              <p:cNvPr id="104" name="Rectangle: Rounded Corners 103">
                <a:extLst>
                  <a:ext uri="{FF2B5EF4-FFF2-40B4-BE49-F238E27FC236}">
                    <a16:creationId xmlns:a16="http://schemas.microsoft.com/office/drawing/2014/main" id="{C732E4E4-2D27-43E7-B1C2-6DF201E9B308}"/>
                  </a:ext>
                </a:extLst>
              </p:cNvPr>
              <p:cNvSpPr/>
              <p:nvPr/>
            </p:nvSpPr>
            <p:spPr>
              <a:xfrm>
                <a:off x="5916118" y="4073199"/>
                <a:ext cx="384030" cy="386838"/>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C4</a:t>
                </a:r>
              </a:p>
            </p:txBody>
          </p:sp>
        </p:grpSp>
        <p:cxnSp>
          <p:nvCxnSpPr>
            <p:cNvPr id="189" name="Straight Connector 188">
              <a:extLst>
                <a:ext uri="{FF2B5EF4-FFF2-40B4-BE49-F238E27FC236}">
                  <a16:creationId xmlns:a16="http://schemas.microsoft.com/office/drawing/2014/main" id="{691B4E9C-0F1A-4BD2-B1EF-5C8EA80C5A01}"/>
                </a:ext>
              </a:extLst>
            </p:cNvPr>
            <p:cNvCxnSpPr>
              <a:stCxn id="68" idx="2"/>
              <a:endCxn id="63" idx="0"/>
            </p:cNvCxnSpPr>
            <p:nvPr/>
          </p:nvCxnSpPr>
          <p:spPr>
            <a:xfrm flipH="1">
              <a:off x="1930606" y="3860161"/>
              <a:ext cx="1132131" cy="5578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37C8155D-5F69-4B69-80EC-B49CD808640C}"/>
                </a:ext>
              </a:extLst>
            </p:cNvPr>
            <p:cNvCxnSpPr>
              <a:cxnSpLocks/>
              <a:stCxn id="68" idx="2"/>
              <a:endCxn id="9" idx="0"/>
            </p:cNvCxnSpPr>
            <p:nvPr/>
          </p:nvCxnSpPr>
          <p:spPr>
            <a:xfrm>
              <a:off x="3062737" y="3860161"/>
              <a:ext cx="1241211" cy="532229"/>
            </a:xfrm>
            <a:prstGeom prst="line">
              <a:avLst/>
            </a:prstGeom>
          </p:spPr>
          <p:style>
            <a:lnRef idx="1">
              <a:schemeClr val="accent1"/>
            </a:lnRef>
            <a:fillRef idx="0">
              <a:schemeClr val="accent1"/>
            </a:fillRef>
            <a:effectRef idx="0">
              <a:schemeClr val="accent1"/>
            </a:effectRef>
            <a:fontRef idx="minor">
              <a:schemeClr val="tx1"/>
            </a:fontRef>
          </p:style>
        </p:cxnSp>
        <p:sp>
          <p:nvSpPr>
            <p:cNvPr id="196" name="Rectangle 195">
              <a:extLst>
                <a:ext uri="{FF2B5EF4-FFF2-40B4-BE49-F238E27FC236}">
                  <a16:creationId xmlns:a16="http://schemas.microsoft.com/office/drawing/2014/main" id="{796E26E0-27C9-4EB8-8CCF-2BDDCF5B027E}"/>
                </a:ext>
              </a:extLst>
            </p:cNvPr>
            <p:cNvSpPr/>
            <p:nvPr/>
          </p:nvSpPr>
          <p:spPr>
            <a:xfrm>
              <a:off x="4348364" y="2874614"/>
              <a:ext cx="1213664" cy="979713"/>
            </a:xfrm>
            <a:prstGeom prst="rect">
              <a:avLst/>
            </a:prstGeom>
            <a:solidFill>
              <a:srgbClr val="002F5B"/>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t>National</a:t>
              </a:r>
            </a:p>
          </p:txBody>
        </p:sp>
        <p:sp>
          <p:nvSpPr>
            <p:cNvPr id="205" name="Rectangle: Rounded Corners 204">
              <a:extLst>
                <a:ext uri="{FF2B5EF4-FFF2-40B4-BE49-F238E27FC236}">
                  <a16:creationId xmlns:a16="http://schemas.microsoft.com/office/drawing/2014/main" id="{B249399D-B513-4A81-AAED-349678436A87}"/>
                </a:ext>
              </a:extLst>
            </p:cNvPr>
            <p:cNvSpPr/>
            <p:nvPr/>
          </p:nvSpPr>
          <p:spPr>
            <a:xfrm>
              <a:off x="5059893" y="3286129"/>
              <a:ext cx="446006" cy="520182"/>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C5</a:t>
              </a:r>
            </a:p>
          </p:txBody>
        </p:sp>
      </p:grpSp>
      <p:sp>
        <p:nvSpPr>
          <p:cNvPr id="206" name="Rectangle: Rounded Corners 205">
            <a:extLst>
              <a:ext uri="{FF2B5EF4-FFF2-40B4-BE49-F238E27FC236}">
                <a16:creationId xmlns:a16="http://schemas.microsoft.com/office/drawing/2014/main" id="{EAC0B207-04A3-42CA-B33B-0CBE6EFD68B0}"/>
              </a:ext>
            </a:extLst>
          </p:cNvPr>
          <p:cNvSpPr/>
          <p:nvPr/>
        </p:nvSpPr>
        <p:spPr>
          <a:xfrm>
            <a:off x="798317" y="6192931"/>
            <a:ext cx="935498" cy="520182"/>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Class </a:t>
            </a:r>
            <a:r>
              <a:rPr lang="en-GB" sz="1600" dirty="0" err="1"/>
              <a:t>eg</a:t>
            </a:r>
            <a:endParaRPr lang="en-GB" sz="1600" dirty="0"/>
          </a:p>
        </p:txBody>
      </p:sp>
      <p:grpSp>
        <p:nvGrpSpPr>
          <p:cNvPr id="234" name="Group 233">
            <a:extLst>
              <a:ext uri="{FF2B5EF4-FFF2-40B4-BE49-F238E27FC236}">
                <a16:creationId xmlns:a16="http://schemas.microsoft.com/office/drawing/2014/main" id="{12E78BD4-B263-4F0B-84B6-4B1F27E1376A}"/>
              </a:ext>
            </a:extLst>
          </p:cNvPr>
          <p:cNvGrpSpPr/>
          <p:nvPr/>
        </p:nvGrpSpPr>
        <p:grpSpPr>
          <a:xfrm>
            <a:off x="6017368" y="2257631"/>
            <a:ext cx="6098786" cy="3725677"/>
            <a:chOff x="6001379" y="1128305"/>
            <a:chExt cx="6098786" cy="3725677"/>
          </a:xfrm>
        </p:grpSpPr>
        <p:sp>
          <p:nvSpPr>
            <p:cNvPr id="204" name="Rectangle: Rounded Corners 203">
              <a:extLst>
                <a:ext uri="{FF2B5EF4-FFF2-40B4-BE49-F238E27FC236}">
                  <a16:creationId xmlns:a16="http://schemas.microsoft.com/office/drawing/2014/main" id="{91EED48B-990A-4005-8CAC-A0CB5680C6CC}"/>
                </a:ext>
              </a:extLst>
            </p:cNvPr>
            <p:cNvSpPr/>
            <p:nvPr/>
          </p:nvSpPr>
          <p:spPr>
            <a:xfrm>
              <a:off x="6001379" y="1128305"/>
              <a:ext cx="6098786" cy="3725677"/>
            </a:xfrm>
            <a:prstGeom prst="roundRect">
              <a:avLst>
                <a:gd name="adj" fmla="val 7639"/>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chemeClr val="tx1">
                      <a:lumMod val="75000"/>
                      <a:lumOff val="25000"/>
                    </a:schemeClr>
                  </a:solidFill>
                </a:rPr>
                <a:t>Future</a:t>
              </a:r>
            </a:p>
          </p:txBody>
        </p:sp>
        <p:grpSp>
          <p:nvGrpSpPr>
            <p:cNvPr id="117" name="Group 116">
              <a:extLst>
                <a:ext uri="{FF2B5EF4-FFF2-40B4-BE49-F238E27FC236}">
                  <a16:creationId xmlns:a16="http://schemas.microsoft.com/office/drawing/2014/main" id="{6AAB3C5D-35CB-4C55-B157-F875690F9153}"/>
                </a:ext>
              </a:extLst>
            </p:cNvPr>
            <p:cNvGrpSpPr/>
            <p:nvPr/>
          </p:nvGrpSpPr>
          <p:grpSpPr>
            <a:xfrm>
              <a:off x="6318309" y="2598183"/>
              <a:ext cx="2026298" cy="979713"/>
              <a:chOff x="1043474" y="4851918"/>
              <a:chExt cx="2026298" cy="979713"/>
            </a:xfrm>
          </p:grpSpPr>
          <p:sp>
            <p:nvSpPr>
              <p:cNvPr id="118" name="Rectangle 117">
                <a:extLst>
                  <a:ext uri="{FF2B5EF4-FFF2-40B4-BE49-F238E27FC236}">
                    <a16:creationId xmlns:a16="http://schemas.microsoft.com/office/drawing/2014/main" id="{2DB07B74-29DE-40FE-B478-1668942F5B60}"/>
                  </a:ext>
                </a:extLst>
              </p:cNvPr>
              <p:cNvSpPr/>
              <p:nvPr/>
            </p:nvSpPr>
            <p:spPr>
              <a:xfrm>
                <a:off x="1043474" y="4851918"/>
                <a:ext cx="2026298" cy="979713"/>
              </a:xfrm>
              <a:prstGeom prst="rect">
                <a:avLst/>
              </a:prstGeom>
              <a:solidFill>
                <a:srgbClr val="002F5B"/>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t>Regional 1</a:t>
                </a:r>
              </a:p>
            </p:txBody>
          </p:sp>
          <p:sp>
            <p:nvSpPr>
              <p:cNvPr id="119" name="Rectangle: Rounded Corners 118">
                <a:extLst>
                  <a:ext uri="{FF2B5EF4-FFF2-40B4-BE49-F238E27FC236}">
                    <a16:creationId xmlns:a16="http://schemas.microsoft.com/office/drawing/2014/main" id="{98F3DD51-CD69-4E01-AB2B-0DF30DEE4A28}"/>
                  </a:ext>
                </a:extLst>
              </p:cNvPr>
              <p:cNvSpPr/>
              <p:nvPr/>
            </p:nvSpPr>
            <p:spPr>
              <a:xfrm>
                <a:off x="1147338" y="5236807"/>
                <a:ext cx="446006" cy="520182"/>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C1</a:t>
                </a:r>
              </a:p>
            </p:txBody>
          </p:sp>
          <p:sp>
            <p:nvSpPr>
              <p:cNvPr id="120" name="Rectangle: Rounded Corners 119">
                <a:extLst>
                  <a:ext uri="{FF2B5EF4-FFF2-40B4-BE49-F238E27FC236}">
                    <a16:creationId xmlns:a16="http://schemas.microsoft.com/office/drawing/2014/main" id="{44AEC23C-D1D2-4B63-8C2F-43195628A750}"/>
                  </a:ext>
                </a:extLst>
              </p:cNvPr>
              <p:cNvSpPr/>
              <p:nvPr/>
            </p:nvSpPr>
            <p:spPr>
              <a:xfrm>
                <a:off x="1859832" y="5236807"/>
                <a:ext cx="446006" cy="520182"/>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C2</a:t>
                </a:r>
                <a:endParaRPr lang="en-GB" dirty="0"/>
              </a:p>
            </p:txBody>
          </p:sp>
          <p:sp>
            <p:nvSpPr>
              <p:cNvPr id="121" name="Rectangle: Rounded Corners 120">
                <a:extLst>
                  <a:ext uri="{FF2B5EF4-FFF2-40B4-BE49-F238E27FC236}">
                    <a16:creationId xmlns:a16="http://schemas.microsoft.com/office/drawing/2014/main" id="{F782AD43-00A4-43F9-B7C6-C56B6EA735C1}"/>
                  </a:ext>
                </a:extLst>
              </p:cNvPr>
              <p:cNvSpPr/>
              <p:nvPr/>
            </p:nvSpPr>
            <p:spPr>
              <a:xfrm>
                <a:off x="2573695" y="5236807"/>
                <a:ext cx="446006" cy="520182"/>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C3</a:t>
                </a:r>
              </a:p>
            </p:txBody>
          </p:sp>
        </p:grpSp>
        <p:grpSp>
          <p:nvGrpSpPr>
            <p:cNvPr id="127" name="Group 126">
              <a:extLst>
                <a:ext uri="{FF2B5EF4-FFF2-40B4-BE49-F238E27FC236}">
                  <a16:creationId xmlns:a16="http://schemas.microsoft.com/office/drawing/2014/main" id="{2209BCC3-98B2-4678-8C6D-9EF06C0B0503}"/>
                </a:ext>
              </a:extLst>
            </p:cNvPr>
            <p:cNvGrpSpPr/>
            <p:nvPr/>
          </p:nvGrpSpPr>
          <p:grpSpPr>
            <a:xfrm>
              <a:off x="8611095" y="2598183"/>
              <a:ext cx="2026298" cy="979713"/>
              <a:chOff x="4387499" y="3622992"/>
              <a:chExt cx="2026298" cy="979713"/>
            </a:xfrm>
          </p:grpSpPr>
          <p:sp>
            <p:nvSpPr>
              <p:cNvPr id="128" name="Rectangle 127">
                <a:extLst>
                  <a:ext uri="{FF2B5EF4-FFF2-40B4-BE49-F238E27FC236}">
                    <a16:creationId xmlns:a16="http://schemas.microsoft.com/office/drawing/2014/main" id="{14606D49-BB29-4547-B314-4923511C8E83}"/>
                  </a:ext>
                </a:extLst>
              </p:cNvPr>
              <p:cNvSpPr/>
              <p:nvPr/>
            </p:nvSpPr>
            <p:spPr>
              <a:xfrm>
                <a:off x="4387499" y="3622992"/>
                <a:ext cx="2026298" cy="979713"/>
              </a:xfrm>
              <a:prstGeom prst="rect">
                <a:avLst/>
              </a:prstGeom>
              <a:solidFill>
                <a:srgbClr val="002F5B"/>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t>Regional 2</a:t>
                </a:r>
              </a:p>
            </p:txBody>
          </p:sp>
          <p:sp>
            <p:nvSpPr>
              <p:cNvPr id="129" name="Rectangle: Rounded Corners 128">
                <a:extLst>
                  <a:ext uri="{FF2B5EF4-FFF2-40B4-BE49-F238E27FC236}">
                    <a16:creationId xmlns:a16="http://schemas.microsoft.com/office/drawing/2014/main" id="{D936B20B-2849-4D03-AF47-BAFBAB5B40AF}"/>
                  </a:ext>
                </a:extLst>
              </p:cNvPr>
              <p:cNvSpPr/>
              <p:nvPr/>
            </p:nvSpPr>
            <p:spPr>
              <a:xfrm>
                <a:off x="4507928" y="4075152"/>
                <a:ext cx="384030" cy="386837"/>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C1</a:t>
                </a:r>
              </a:p>
            </p:txBody>
          </p:sp>
          <p:sp>
            <p:nvSpPr>
              <p:cNvPr id="130" name="Rectangle: Rounded Corners 129">
                <a:extLst>
                  <a:ext uri="{FF2B5EF4-FFF2-40B4-BE49-F238E27FC236}">
                    <a16:creationId xmlns:a16="http://schemas.microsoft.com/office/drawing/2014/main" id="{C16F0A4C-CF1D-44CE-86A7-B9BD9F00B46A}"/>
                  </a:ext>
                </a:extLst>
              </p:cNvPr>
              <p:cNvSpPr/>
              <p:nvPr/>
            </p:nvSpPr>
            <p:spPr>
              <a:xfrm>
                <a:off x="4977325" y="4073198"/>
                <a:ext cx="384030" cy="386837"/>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C2</a:t>
                </a:r>
                <a:endParaRPr lang="en-GB" sz="1400" dirty="0"/>
              </a:p>
            </p:txBody>
          </p:sp>
          <p:sp>
            <p:nvSpPr>
              <p:cNvPr id="131" name="Rectangle: Rounded Corners 130">
                <a:extLst>
                  <a:ext uri="{FF2B5EF4-FFF2-40B4-BE49-F238E27FC236}">
                    <a16:creationId xmlns:a16="http://schemas.microsoft.com/office/drawing/2014/main" id="{9A240C2E-A389-4B9F-99C7-B493A0E125AF}"/>
                  </a:ext>
                </a:extLst>
              </p:cNvPr>
              <p:cNvSpPr/>
              <p:nvPr/>
            </p:nvSpPr>
            <p:spPr>
              <a:xfrm>
                <a:off x="5446722" y="4073198"/>
                <a:ext cx="384030" cy="386837"/>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C3</a:t>
                </a:r>
              </a:p>
            </p:txBody>
          </p:sp>
          <p:sp>
            <p:nvSpPr>
              <p:cNvPr id="132" name="Rectangle: Rounded Corners 131">
                <a:extLst>
                  <a:ext uri="{FF2B5EF4-FFF2-40B4-BE49-F238E27FC236}">
                    <a16:creationId xmlns:a16="http://schemas.microsoft.com/office/drawing/2014/main" id="{DE14173B-B040-4B6B-B8E0-C83B75C98E54}"/>
                  </a:ext>
                </a:extLst>
              </p:cNvPr>
              <p:cNvSpPr/>
              <p:nvPr/>
            </p:nvSpPr>
            <p:spPr>
              <a:xfrm>
                <a:off x="5916118" y="4073199"/>
                <a:ext cx="384030" cy="386838"/>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C4</a:t>
                </a:r>
              </a:p>
            </p:txBody>
          </p:sp>
        </p:grpSp>
        <p:grpSp>
          <p:nvGrpSpPr>
            <p:cNvPr id="155" name="Group 154">
              <a:extLst>
                <a:ext uri="{FF2B5EF4-FFF2-40B4-BE49-F238E27FC236}">
                  <a16:creationId xmlns:a16="http://schemas.microsoft.com/office/drawing/2014/main" id="{2696F7D0-00C7-423F-A1B6-ACF7F7524595}"/>
                </a:ext>
              </a:extLst>
            </p:cNvPr>
            <p:cNvGrpSpPr/>
            <p:nvPr/>
          </p:nvGrpSpPr>
          <p:grpSpPr>
            <a:xfrm>
              <a:off x="6303778" y="3927209"/>
              <a:ext cx="1279637" cy="669485"/>
              <a:chOff x="6775711" y="2692656"/>
              <a:chExt cx="1279637" cy="669485"/>
            </a:xfrm>
          </p:grpSpPr>
          <p:sp>
            <p:nvSpPr>
              <p:cNvPr id="139" name="Rectangle 138">
                <a:extLst>
                  <a:ext uri="{FF2B5EF4-FFF2-40B4-BE49-F238E27FC236}">
                    <a16:creationId xmlns:a16="http://schemas.microsoft.com/office/drawing/2014/main" id="{29323E82-A2DD-4474-B338-0E2327E94249}"/>
                  </a:ext>
                </a:extLst>
              </p:cNvPr>
              <p:cNvSpPr/>
              <p:nvPr/>
            </p:nvSpPr>
            <p:spPr>
              <a:xfrm>
                <a:off x="6775711" y="2692656"/>
                <a:ext cx="1279637" cy="669485"/>
              </a:xfrm>
              <a:prstGeom prst="rect">
                <a:avLst/>
              </a:prstGeom>
              <a:solidFill>
                <a:srgbClr val="002F5B"/>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a:t>Sub-region</a:t>
                </a:r>
              </a:p>
            </p:txBody>
          </p:sp>
          <p:sp>
            <p:nvSpPr>
              <p:cNvPr id="151" name="Rectangle: Rounded Corners 150">
                <a:extLst>
                  <a:ext uri="{FF2B5EF4-FFF2-40B4-BE49-F238E27FC236}">
                    <a16:creationId xmlns:a16="http://schemas.microsoft.com/office/drawing/2014/main" id="{9384C270-4F89-459D-B428-48D060658720}"/>
                  </a:ext>
                </a:extLst>
              </p:cNvPr>
              <p:cNvSpPr/>
              <p:nvPr/>
            </p:nvSpPr>
            <p:spPr>
              <a:xfrm>
                <a:off x="6854960" y="3062773"/>
                <a:ext cx="236305" cy="192442"/>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52" name="Rectangle: Rounded Corners 151">
                <a:extLst>
                  <a:ext uri="{FF2B5EF4-FFF2-40B4-BE49-F238E27FC236}">
                    <a16:creationId xmlns:a16="http://schemas.microsoft.com/office/drawing/2014/main" id="{64BC711E-1050-41E2-B16B-473C0A640B23}"/>
                  </a:ext>
                </a:extLst>
              </p:cNvPr>
              <p:cNvSpPr/>
              <p:nvPr/>
            </p:nvSpPr>
            <p:spPr>
              <a:xfrm>
                <a:off x="7170514" y="3062773"/>
                <a:ext cx="236305" cy="192442"/>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53" name="Rectangle: Rounded Corners 152">
                <a:extLst>
                  <a:ext uri="{FF2B5EF4-FFF2-40B4-BE49-F238E27FC236}">
                    <a16:creationId xmlns:a16="http://schemas.microsoft.com/office/drawing/2014/main" id="{B692427E-58E2-4FF6-8C2D-08CFFBD29AB4}"/>
                  </a:ext>
                </a:extLst>
              </p:cNvPr>
              <p:cNvSpPr/>
              <p:nvPr/>
            </p:nvSpPr>
            <p:spPr>
              <a:xfrm>
                <a:off x="7481470" y="3062773"/>
                <a:ext cx="236305" cy="192442"/>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54" name="Rectangle: Rounded Corners 153">
                <a:extLst>
                  <a:ext uri="{FF2B5EF4-FFF2-40B4-BE49-F238E27FC236}">
                    <a16:creationId xmlns:a16="http://schemas.microsoft.com/office/drawing/2014/main" id="{410B7D32-3E2C-43D9-B471-45F85AADA965}"/>
                  </a:ext>
                </a:extLst>
              </p:cNvPr>
              <p:cNvSpPr/>
              <p:nvPr/>
            </p:nvSpPr>
            <p:spPr>
              <a:xfrm>
                <a:off x="7788865" y="3062773"/>
                <a:ext cx="236305" cy="192442"/>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grpSp>
          <p:nvGrpSpPr>
            <p:cNvPr id="156" name="Group 155">
              <a:extLst>
                <a:ext uri="{FF2B5EF4-FFF2-40B4-BE49-F238E27FC236}">
                  <a16:creationId xmlns:a16="http://schemas.microsoft.com/office/drawing/2014/main" id="{F0FA2D7B-0277-455C-A0F4-457C5227AC06}"/>
                </a:ext>
              </a:extLst>
            </p:cNvPr>
            <p:cNvGrpSpPr/>
            <p:nvPr/>
          </p:nvGrpSpPr>
          <p:grpSpPr>
            <a:xfrm>
              <a:off x="7801313" y="3927208"/>
              <a:ext cx="1279637" cy="669485"/>
              <a:chOff x="6775711" y="2692656"/>
              <a:chExt cx="1279637" cy="669485"/>
            </a:xfrm>
          </p:grpSpPr>
          <p:sp>
            <p:nvSpPr>
              <p:cNvPr id="157" name="Rectangle 156">
                <a:extLst>
                  <a:ext uri="{FF2B5EF4-FFF2-40B4-BE49-F238E27FC236}">
                    <a16:creationId xmlns:a16="http://schemas.microsoft.com/office/drawing/2014/main" id="{D71185B1-7F34-4AFE-977E-266F2DCDEA91}"/>
                  </a:ext>
                </a:extLst>
              </p:cNvPr>
              <p:cNvSpPr/>
              <p:nvPr/>
            </p:nvSpPr>
            <p:spPr>
              <a:xfrm>
                <a:off x="6775711" y="2692656"/>
                <a:ext cx="1279637" cy="669485"/>
              </a:xfrm>
              <a:prstGeom prst="rect">
                <a:avLst/>
              </a:prstGeom>
              <a:solidFill>
                <a:srgbClr val="002F5B"/>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a:t>Sub-region</a:t>
                </a:r>
              </a:p>
            </p:txBody>
          </p:sp>
          <p:sp>
            <p:nvSpPr>
              <p:cNvPr id="158" name="Rectangle: Rounded Corners 157">
                <a:extLst>
                  <a:ext uri="{FF2B5EF4-FFF2-40B4-BE49-F238E27FC236}">
                    <a16:creationId xmlns:a16="http://schemas.microsoft.com/office/drawing/2014/main" id="{7A081D41-130D-444A-8CA3-E92D758E6DE7}"/>
                  </a:ext>
                </a:extLst>
              </p:cNvPr>
              <p:cNvSpPr/>
              <p:nvPr/>
            </p:nvSpPr>
            <p:spPr>
              <a:xfrm>
                <a:off x="6854960" y="3062773"/>
                <a:ext cx="236305" cy="192442"/>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59" name="Rectangle: Rounded Corners 158">
                <a:extLst>
                  <a:ext uri="{FF2B5EF4-FFF2-40B4-BE49-F238E27FC236}">
                    <a16:creationId xmlns:a16="http://schemas.microsoft.com/office/drawing/2014/main" id="{37492A95-6E3A-4B4D-BEBC-D3C59FCAE3BC}"/>
                  </a:ext>
                </a:extLst>
              </p:cNvPr>
              <p:cNvSpPr/>
              <p:nvPr/>
            </p:nvSpPr>
            <p:spPr>
              <a:xfrm>
                <a:off x="7170514" y="3062773"/>
                <a:ext cx="236305" cy="192442"/>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60" name="Rectangle: Rounded Corners 159">
                <a:extLst>
                  <a:ext uri="{FF2B5EF4-FFF2-40B4-BE49-F238E27FC236}">
                    <a16:creationId xmlns:a16="http://schemas.microsoft.com/office/drawing/2014/main" id="{30DAA325-6BAF-4DFD-AD27-BC0F2D88141D}"/>
                  </a:ext>
                </a:extLst>
              </p:cNvPr>
              <p:cNvSpPr/>
              <p:nvPr/>
            </p:nvSpPr>
            <p:spPr>
              <a:xfrm>
                <a:off x="7481470" y="3062773"/>
                <a:ext cx="236305" cy="192442"/>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61" name="Rectangle: Rounded Corners 160">
                <a:extLst>
                  <a:ext uri="{FF2B5EF4-FFF2-40B4-BE49-F238E27FC236}">
                    <a16:creationId xmlns:a16="http://schemas.microsoft.com/office/drawing/2014/main" id="{24C74251-C968-4206-B358-B251DE9B7B02}"/>
                  </a:ext>
                </a:extLst>
              </p:cNvPr>
              <p:cNvSpPr/>
              <p:nvPr/>
            </p:nvSpPr>
            <p:spPr>
              <a:xfrm>
                <a:off x="7788865" y="3062773"/>
                <a:ext cx="236305" cy="192442"/>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grpSp>
          <p:nvGrpSpPr>
            <p:cNvPr id="162" name="Group 161">
              <a:extLst>
                <a:ext uri="{FF2B5EF4-FFF2-40B4-BE49-F238E27FC236}">
                  <a16:creationId xmlns:a16="http://schemas.microsoft.com/office/drawing/2014/main" id="{1136E573-32A7-4FC4-842F-6124DE6D8104}"/>
                </a:ext>
              </a:extLst>
            </p:cNvPr>
            <p:cNvGrpSpPr/>
            <p:nvPr/>
          </p:nvGrpSpPr>
          <p:grpSpPr>
            <a:xfrm>
              <a:off x="9287454" y="3932664"/>
              <a:ext cx="1279637" cy="669485"/>
              <a:chOff x="6775711" y="2692656"/>
              <a:chExt cx="1279637" cy="669485"/>
            </a:xfrm>
          </p:grpSpPr>
          <p:sp>
            <p:nvSpPr>
              <p:cNvPr id="163" name="Rectangle 162">
                <a:extLst>
                  <a:ext uri="{FF2B5EF4-FFF2-40B4-BE49-F238E27FC236}">
                    <a16:creationId xmlns:a16="http://schemas.microsoft.com/office/drawing/2014/main" id="{029309F4-B799-4CDA-B468-FACFBEDF9162}"/>
                  </a:ext>
                </a:extLst>
              </p:cNvPr>
              <p:cNvSpPr/>
              <p:nvPr/>
            </p:nvSpPr>
            <p:spPr>
              <a:xfrm>
                <a:off x="6775711" y="2692656"/>
                <a:ext cx="1279637" cy="669485"/>
              </a:xfrm>
              <a:prstGeom prst="rect">
                <a:avLst/>
              </a:prstGeom>
              <a:solidFill>
                <a:srgbClr val="002F5B"/>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a:t>Sub-region</a:t>
                </a:r>
              </a:p>
            </p:txBody>
          </p:sp>
          <p:sp>
            <p:nvSpPr>
              <p:cNvPr id="164" name="Rectangle: Rounded Corners 163">
                <a:extLst>
                  <a:ext uri="{FF2B5EF4-FFF2-40B4-BE49-F238E27FC236}">
                    <a16:creationId xmlns:a16="http://schemas.microsoft.com/office/drawing/2014/main" id="{B319DD30-64DB-448D-9F9E-3642F176FA3E}"/>
                  </a:ext>
                </a:extLst>
              </p:cNvPr>
              <p:cNvSpPr/>
              <p:nvPr/>
            </p:nvSpPr>
            <p:spPr>
              <a:xfrm>
                <a:off x="6854960" y="3062773"/>
                <a:ext cx="236305" cy="192442"/>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65" name="Rectangle: Rounded Corners 164">
                <a:extLst>
                  <a:ext uri="{FF2B5EF4-FFF2-40B4-BE49-F238E27FC236}">
                    <a16:creationId xmlns:a16="http://schemas.microsoft.com/office/drawing/2014/main" id="{3E2390FD-A233-468B-9D9C-12B664940D60}"/>
                  </a:ext>
                </a:extLst>
              </p:cNvPr>
              <p:cNvSpPr/>
              <p:nvPr/>
            </p:nvSpPr>
            <p:spPr>
              <a:xfrm>
                <a:off x="7170514" y="3062773"/>
                <a:ext cx="236305" cy="192442"/>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66" name="Rectangle: Rounded Corners 165">
                <a:extLst>
                  <a:ext uri="{FF2B5EF4-FFF2-40B4-BE49-F238E27FC236}">
                    <a16:creationId xmlns:a16="http://schemas.microsoft.com/office/drawing/2014/main" id="{5A95E170-53B7-4EF0-9B9B-316D49A6EC7F}"/>
                  </a:ext>
                </a:extLst>
              </p:cNvPr>
              <p:cNvSpPr/>
              <p:nvPr/>
            </p:nvSpPr>
            <p:spPr>
              <a:xfrm>
                <a:off x="7481470" y="3062773"/>
                <a:ext cx="236305" cy="192442"/>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67" name="Rectangle: Rounded Corners 166">
                <a:extLst>
                  <a:ext uri="{FF2B5EF4-FFF2-40B4-BE49-F238E27FC236}">
                    <a16:creationId xmlns:a16="http://schemas.microsoft.com/office/drawing/2014/main" id="{BE97D570-A0BE-4A60-A988-25FC96BF5E09}"/>
                  </a:ext>
                </a:extLst>
              </p:cNvPr>
              <p:cNvSpPr/>
              <p:nvPr/>
            </p:nvSpPr>
            <p:spPr>
              <a:xfrm>
                <a:off x="7788865" y="3062773"/>
                <a:ext cx="236305" cy="192442"/>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grpSp>
          <p:nvGrpSpPr>
            <p:cNvPr id="168" name="Group 167">
              <a:extLst>
                <a:ext uri="{FF2B5EF4-FFF2-40B4-BE49-F238E27FC236}">
                  <a16:creationId xmlns:a16="http://schemas.microsoft.com/office/drawing/2014/main" id="{30D07CF1-6CE6-47B2-9DD9-327A60F64DAD}"/>
                </a:ext>
              </a:extLst>
            </p:cNvPr>
            <p:cNvGrpSpPr/>
            <p:nvPr/>
          </p:nvGrpSpPr>
          <p:grpSpPr>
            <a:xfrm>
              <a:off x="10703433" y="3927208"/>
              <a:ext cx="1279637" cy="669485"/>
              <a:chOff x="6775711" y="2692656"/>
              <a:chExt cx="1279637" cy="669485"/>
            </a:xfrm>
          </p:grpSpPr>
          <p:sp>
            <p:nvSpPr>
              <p:cNvPr id="169" name="Rectangle 168">
                <a:extLst>
                  <a:ext uri="{FF2B5EF4-FFF2-40B4-BE49-F238E27FC236}">
                    <a16:creationId xmlns:a16="http://schemas.microsoft.com/office/drawing/2014/main" id="{8C3B42AA-7823-4A28-A1BC-9F9D6ED54289}"/>
                  </a:ext>
                </a:extLst>
              </p:cNvPr>
              <p:cNvSpPr/>
              <p:nvPr/>
            </p:nvSpPr>
            <p:spPr>
              <a:xfrm>
                <a:off x="6775711" y="2692656"/>
                <a:ext cx="1279637" cy="669485"/>
              </a:xfrm>
              <a:prstGeom prst="rect">
                <a:avLst/>
              </a:prstGeom>
              <a:solidFill>
                <a:srgbClr val="002F5B"/>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a:t>Sub-region</a:t>
                </a:r>
              </a:p>
            </p:txBody>
          </p:sp>
          <p:sp>
            <p:nvSpPr>
              <p:cNvPr id="170" name="Rectangle: Rounded Corners 169">
                <a:extLst>
                  <a:ext uri="{FF2B5EF4-FFF2-40B4-BE49-F238E27FC236}">
                    <a16:creationId xmlns:a16="http://schemas.microsoft.com/office/drawing/2014/main" id="{EF5150ED-FD81-46E0-9F7F-3EB1624D627E}"/>
                  </a:ext>
                </a:extLst>
              </p:cNvPr>
              <p:cNvSpPr/>
              <p:nvPr/>
            </p:nvSpPr>
            <p:spPr>
              <a:xfrm>
                <a:off x="6854960" y="3062773"/>
                <a:ext cx="236305" cy="192442"/>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71" name="Rectangle: Rounded Corners 170">
                <a:extLst>
                  <a:ext uri="{FF2B5EF4-FFF2-40B4-BE49-F238E27FC236}">
                    <a16:creationId xmlns:a16="http://schemas.microsoft.com/office/drawing/2014/main" id="{BA1F4DF0-0D6B-4629-AAC8-D5377556DD1B}"/>
                  </a:ext>
                </a:extLst>
              </p:cNvPr>
              <p:cNvSpPr/>
              <p:nvPr/>
            </p:nvSpPr>
            <p:spPr>
              <a:xfrm>
                <a:off x="7170514" y="3062773"/>
                <a:ext cx="236305" cy="192442"/>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72" name="Rectangle: Rounded Corners 171">
                <a:extLst>
                  <a:ext uri="{FF2B5EF4-FFF2-40B4-BE49-F238E27FC236}">
                    <a16:creationId xmlns:a16="http://schemas.microsoft.com/office/drawing/2014/main" id="{0A350955-912A-4854-96D2-F68F96228B5F}"/>
                  </a:ext>
                </a:extLst>
              </p:cNvPr>
              <p:cNvSpPr/>
              <p:nvPr/>
            </p:nvSpPr>
            <p:spPr>
              <a:xfrm>
                <a:off x="7481470" y="3062773"/>
                <a:ext cx="236305" cy="192442"/>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73" name="Rectangle: Rounded Corners 172">
                <a:extLst>
                  <a:ext uri="{FF2B5EF4-FFF2-40B4-BE49-F238E27FC236}">
                    <a16:creationId xmlns:a16="http://schemas.microsoft.com/office/drawing/2014/main" id="{CF9E409B-386A-4596-889E-6A913EDB61BC}"/>
                  </a:ext>
                </a:extLst>
              </p:cNvPr>
              <p:cNvSpPr/>
              <p:nvPr/>
            </p:nvSpPr>
            <p:spPr>
              <a:xfrm>
                <a:off x="7788865" y="3062773"/>
                <a:ext cx="236305" cy="192442"/>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cxnSp>
          <p:nvCxnSpPr>
            <p:cNvPr id="175" name="Straight Connector 174">
              <a:extLst>
                <a:ext uri="{FF2B5EF4-FFF2-40B4-BE49-F238E27FC236}">
                  <a16:creationId xmlns:a16="http://schemas.microsoft.com/office/drawing/2014/main" id="{DAB167DC-6D28-4E86-9F6D-C14D887E0B14}"/>
                </a:ext>
              </a:extLst>
            </p:cNvPr>
            <p:cNvCxnSpPr>
              <a:stCxn id="123" idx="2"/>
              <a:endCxn id="118" idx="0"/>
            </p:cNvCxnSpPr>
            <p:nvPr/>
          </p:nvCxnSpPr>
          <p:spPr>
            <a:xfrm flipH="1">
              <a:off x="7331458" y="2287935"/>
              <a:ext cx="1343176" cy="3102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A2C708CB-EBB1-43B6-8325-3789684278A5}"/>
                </a:ext>
              </a:extLst>
            </p:cNvPr>
            <p:cNvCxnSpPr>
              <a:stCxn id="123" idx="2"/>
              <a:endCxn id="128" idx="0"/>
            </p:cNvCxnSpPr>
            <p:nvPr/>
          </p:nvCxnSpPr>
          <p:spPr>
            <a:xfrm>
              <a:off x="8674634" y="2287935"/>
              <a:ext cx="949610" cy="3102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BDC295FB-5B1C-4E1B-A62D-919046584913}"/>
                </a:ext>
              </a:extLst>
            </p:cNvPr>
            <p:cNvCxnSpPr>
              <a:stCxn id="118" idx="2"/>
            </p:cNvCxnSpPr>
            <p:nvPr/>
          </p:nvCxnSpPr>
          <p:spPr>
            <a:xfrm flipH="1">
              <a:off x="6422173" y="3577896"/>
              <a:ext cx="909285" cy="3938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8A737D64-9788-4A64-8A11-B50F7D7ACAC6}"/>
                </a:ext>
              </a:extLst>
            </p:cNvPr>
            <p:cNvCxnSpPr>
              <a:stCxn id="118" idx="2"/>
              <a:endCxn id="157" idx="0"/>
            </p:cNvCxnSpPr>
            <p:nvPr/>
          </p:nvCxnSpPr>
          <p:spPr>
            <a:xfrm>
              <a:off x="7331458" y="3577896"/>
              <a:ext cx="1109674" cy="3493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F9DBE1C4-B987-413F-9C6C-F0649BAC906C}"/>
                </a:ext>
              </a:extLst>
            </p:cNvPr>
            <p:cNvCxnSpPr>
              <a:stCxn id="128" idx="2"/>
              <a:endCxn id="163" idx="0"/>
            </p:cNvCxnSpPr>
            <p:nvPr/>
          </p:nvCxnSpPr>
          <p:spPr>
            <a:xfrm>
              <a:off x="9624244" y="3577896"/>
              <a:ext cx="303029" cy="3547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33D4432A-E3F7-4B69-B7D2-B5C1017DB130}"/>
                </a:ext>
              </a:extLst>
            </p:cNvPr>
            <p:cNvCxnSpPr>
              <a:stCxn id="128" idx="2"/>
              <a:endCxn id="169" idx="0"/>
            </p:cNvCxnSpPr>
            <p:nvPr/>
          </p:nvCxnSpPr>
          <p:spPr>
            <a:xfrm>
              <a:off x="9624244" y="3577896"/>
              <a:ext cx="1719008" cy="349312"/>
            </a:xfrm>
            <a:prstGeom prst="line">
              <a:avLst/>
            </a:prstGeom>
          </p:spPr>
          <p:style>
            <a:lnRef idx="1">
              <a:schemeClr val="accent1"/>
            </a:lnRef>
            <a:fillRef idx="0">
              <a:schemeClr val="accent1"/>
            </a:fillRef>
            <a:effectRef idx="0">
              <a:schemeClr val="accent1"/>
            </a:effectRef>
            <a:fontRef idx="minor">
              <a:schemeClr val="tx1"/>
            </a:fontRef>
          </p:style>
        </p:cxnSp>
        <p:sp>
          <p:nvSpPr>
            <p:cNvPr id="207" name="Rectangle 206">
              <a:extLst>
                <a:ext uri="{FF2B5EF4-FFF2-40B4-BE49-F238E27FC236}">
                  <a16:creationId xmlns:a16="http://schemas.microsoft.com/office/drawing/2014/main" id="{2D38E62F-533A-4C86-A7AD-9EDCEB6988D7}"/>
                </a:ext>
              </a:extLst>
            </p:cNvPr>
            <p:cNvSpPr/>
            <p:nvPr/>
          </p:nvSpPr>
          <p:spPr>
            <a:xfrm>
              <a:off x="10404645" y="1308222"/>
              <a:ext cx="1213664" cy="979713"/>
            </a:xfrm>
            <a:prstGeom prst="rect">
              <a:avLst/>
            </a:prstGeom>
            <a:solidFill>
              <a:srgbClr val="002F5B"/>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t>National</a:t>
              </a:r>
            </a:p>
          </p:txBody>
        </p:sp>
        <p:sp>
          <p:nvSpPr>
            <p:cNvPr id="208" name="Rectangle: Rounded Corners 207">
              <a:extLst>
                <a:ext uri="{FF2B5EF4-FFF2-40B4-BE49-F238E27FC236}">
                  <a16:creationId xmlns:a16="http://schemas.microsoft.com/office/drawing/2014/main" id="{292353DD-33C4-4ACF-BAC4-2B4707922570}"/>
                </a:ext>
              </a:extLst>
            </p:cNvPr>
            <p:cNvSpPr/>
            <p:nvPr/>
          </p:nvSpPr>
          <p:spPr>
            <a:xfrm>
              <a:off x="10498478" y="1679896"/>
              <a:ext cx="446006" cy="520182"/>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C5</a:t>
              </a:r>
            </a:p>
          </p:txBody>
        </p:sp>
        <p:sp>
          <p:nvSpPr>
            <p:cNvPr id="209" name="Rectangle: Rounded Corners 208">
              <a:extLst>
                <a:ext uri="{FF2B5EF4-FFF2-40B4-BE49-F238E27FC236}">
                  <a16:creationId xmlns:a16="http://schemas.microsoft.com/office/drawing/2014/main" id="{35EC1D0D-578D-4CCA-86F3-3FD103CD5785}"/>
                </a:ext>
              </a:extLst>
            </p:cNvPr>
            <p:cNvSpPr/>
            <p:nvPr/>
          </p:nvSpPr>
          <p:spPr>
            <a:xfrm>
              <a:off x="11108664" y="1683191"/>
              <a:ext cx="446006" cy="520182"/>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C6</a:t>
              </a:r>
            </a:p>
          </p:txBody>
        </p:sp>
        <p:sp>
          <p:nvSpPr>
            <p:cNvPr id="210" name="Rectangle 209">
              <a:extLst>
                <a:ext uri="{FF2B5EF4-FFF2-40B4-BE49-F238E27FC236}">
                  <a16:creationId xmlns:a16="http://schemas.microsoft.com/office/drawing/2014/main" id="{061CEC02-C24E-4146-82FE-2EA578F1D0FF}"/>
                </a:ext>
              </a:extLst>
            </p:cNvPr>
            <p:cNvSpPr/>
            <p:nvPr/>
          </p:nvSpPr>
          <p:spPr>
            <a:xfrm>
              <a:off x="10855694" y="2578342"/>
              <a:ext cx="1213664" cy="979713"/>
            </a:xfrm>
            <a:prstGeom prst="rect">
              <a:avLst/>
            </a:prstGeom>
            <a:solidFill>
              <a:srgbClr val="002F5B"/>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t>Regional 3</a:t>
              </a:r>
            </a:p>
          </p:txBody>
        </p:sp>
        <p:sp>
          <p:nvSpPr>
            <p:cNvPr id="211" name="Rectangle: Rounded Corners 210">
              <a:extLst>
                <a:ext uri="{FF2B5EF4-FFF2-40B4-BE49-F238E27FC236}">
                  <a16:creationId xmlns:a16="http://schemas.microsoft.com/office/drawing/2014/main" id="{A7D40EC7-D9DC-4DC8-AB11-0B84A69F623C}"/>
                </a:ext>
              </a:extLst>
            </p:cNvPr>
            <p:cNvSpPr/>
            <p:nvPr/>
          </p:nvSpPr>
          <p:spPr>
            <a:xfrm>
              <a:off x="10949527" y="2950016"/>
              <a:ext cx="446006" cy="520182"/>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C7</a:t>
              </a:r>
            </a:p>
          </p:txBody>
        </p:sp>
        <p:sp>
          <p:nvSpPr>
            <p:cNvPr id="212" name="Rectangle: Rounded Corners 211">
              <a:extLst>
                <a:ext uri="{FF2B5EF4-FFF2-40B4-BE49-F238E27FC236}">
                  <a16:creationId xmlns:a16="http://schemas.microsoft.com/office/drawing/2014/main" id="{88F2BBB6-6332-4D7E-956D-44760E35E1E9}"/>
                </a:ext>
              </a:extLst>
            </p:cNvPr>
            <p:cNvSpPr/>
            <p:nvPr/>
          </p:nvSpPr>
          <p:spPr>
            <a:xfrm>
              <a:off x="11559713" y="2953311"/>
              <a:ext cx="446006" cy="520182"/>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C8</a:t>
              </a:r>
            </a:p>
          </p:txBody>
        </p:sp>
        <p:grpSp>
          <p:nvGrpSpPr>
            <p:cNvPr id="223" name="Group 222">
              <a:extLst>
                <a:ext uri="{FF2B5EF4-FFF2-40B4-BE49-F238E27FC236}">
                  <a16:creationId xmlns:a16="http://schemas.microsoft.com/office/drawing/2014/main" id="{F75FB6E1-4573-4DE2-ADEE-435026CBFFFF}"/>
                </a:ext>
              </a:extLst>
            </p:cNvPr>
            <p:cNvGrpSpPr/>
            <p:nvPr/>
          </p:nvGrpSpPr>
          <p:grpSpPr>
            <a:xfrm>
              <a:off x="7661485" y="1308222"/>
              <a:ext cx="2026298" cy="979713"/>
              <a:chOff x="8058034" y="1319512"/>
              <a:chExt cx="2026298" cy="979713"/>
            </a:xfrm>
          </p:grpSpPr>
          <p:sp>
            <p:nvSpPr>
              <p:cNvPr id="123" name="Rectangle 122">
                <a:extLst>
                  <a:ext uri="{FF2B5EF4-FFF2-40B4-BE49-F238E27FC236}">
                    <a16:creationId xmlns:a16="http://schemas.microsoft.com/office/drawing/2014/main" id="{1A273ECE-AC3B-44DB-BED6-E7AF403AE3BB}"/>
                  </a:ext>
                </a:extLst>
              </p:cNvPr>
              <p:cNvSpPr/>
              <p:nvPr/>
            </p:nvSpPr>
            <p:spPr>
              <a:xfrm>
                <a:off x="8058034" y="1319512"/>
                <a:ext cx="2026298" cy="979713"/>
              </a:xfrm>
              <a:prstGeom prst="rect">
                <a:avLst/>
              </a:prstGeom>
              <a:solidFill>
                <a:srgbClr val="002F5B"/>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t>Elite</a:t>
                </a:r>
              </a:p>
            </p:txBody>
          </p:sp>
          <p:sp>
            <p:nvSpPr>
              <p:cNvPr id="213" name="Rectangle: Rounded Corners 212">
                <a:extLst>
                  <a:ext uri="{FF2B5EF4-FFF2-40B4-BE49-F238E27FC236}">
                    <a16:creationId xmlns:a16="http://schemas.microsoft.com/office/drawing/2014/main" id="{135083D7-361E-435C-9E93-3678241F5BA0}"/>
                  </a:ext>
                </a:extLst>
              </p:cNvPr>
              <p:cNvSpPr/>
              <p:nvPr/>
            </p:nvSpPr>
            <p:spPr>
              <a:xfrm>
                <a:off x="8152592" y="1847065"/>
                <a:ext cx="384030" cy="386837"/>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C1</a:t>
                </a:r>
              </a:p>
            </p:txBody>
          </p:sp>
          <p:sp>
            <p:nvSpPr>
              <p:cNvPr id="214" name="Rectangle: Rounded Corners 213">
                <a:extLst>
                  <a:ext uri="{FF2B5EF4-FFF2-40B4-BE49-F238E27FC236}">
                    <a16:creationId xmlns:a16="http://schemas.microsoft.com/office/drawing/2014/main" id="{525F36FA-824F-4855-A8C0-C7A30A4D167B}"/>
                  </a:ext>
                </a:extLst>
              </p:cNvPr>
              <p:cNvSpPr/>
              <p:nvPr/>
            </p:nvSpPr>
            <p:spPr>
              <a:xfrm>
                <a:off x="8621989" y="1845111"/>
                <a:ext cx="384030" cy="386837"/>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C2</a:t>
                </a:r>
                <a:endParaRPr lang="en-GB" sz="1400" dirty="0"/>
              </a:p>
            </p:txBody>
          </p:sp>
          <p:sp>
            <p:nvSpPr>
              <p:cNvPr id="215" name="Rectangle: Rounded Corners 214">
                <a:extLst>
                  <a:ext uri="{FF2B5EF4-FFF2-40B4-BE49-F238E27FC236}">
                    <a16:creationId xmlns:a16="http://schemas.microsoft.com/office/drawing/2014/main" id="{A8AF761D-4FEF-4E74-AF56-2F396D6F0EE7}"/>
                  </a:ext>
                </a:extLst>
              </p:cNvPr>
              <p:cNvSpPr/>
              <p:nvPr/>
            </p:nvSpPr>
            <p:spPr>
              <a:xfrm>
                <a:off x="9091386" y="1845111"/>
                <a:ext cx="384030" cy="386837"/>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C3</a:t>
                </a:r>
              </a:p>
            </p:txBody>
          </p:sp>
          <p:sp>
            <p:nvSpPr>
              <p:cNvPr id="216" name="Rectangle: Rounded Corners 215">
                <a:extLst>
                  <a:ext uri="{FF2B5EF4-FFF2-40B4-BE49-F238E27FC236}">
                    <a16:creationId xmlns:a16="http://schemas.microsoft.com/office/drawing/2014/main" id="{94BD5B40-7401-4BCE-A93F-8EC70200785C}"/>
                  </a:ext>
                </a:extLst>
              </p:cNvPr>
              <p:cNvSpPr/>
              <p:nvPr/>
            </p:nvSpPr>
            <p:spPr>
              <a:xfrm>
                <a:off x="9560782" y="1845112"/>
                <a:ext cx="384030" cy="386838"/>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C4</a:t>
                </a:r>
              </a:p>
            </p:txBody>
          </p:sp>
          <p:sp>
            <p:nvSpPr>
              <p:cNvPr id="217" name="Rectangle: Rounded Corners 216">
                <a:extLst>
                  <a:ext uri="{FF2B5EF4-FFF2-40B4-BE49-F238E27FC236}">
                    <a16:creationId xmlns:a16="http://schemas.microsoft.com/office/drawing/2014/main" id="{65361894-CD9C-482C-9245-79038EB694D6}"/>
                  </a:ext>
                </a:extLst>
              </p:cNvPr>
              <p:cNvSpPr/>
              <p:nvPr/>
            </p:nvSpPr>
            <p:spPr>
              <a:xfrm>
                <a:off x="9534532" y="1387246"/>
                <a:ext cx="384030" cy="386838"/>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C7</a:t>
                </a:r>
              </a:p>
            </p:txBody>
          </p:sp>
        </p:grpSp>
        <p:cxnSp>
          <p:nvCxnSpPr>
            <p:cNvPr id="219" name="Straight Connector 218">
              <a:extLst>
                <a:ext uri="{FF2B5EF4-FFF2-40B4-BE49-F238E27FC236}">
                  <a16:creationId xmlns:a16="http://schemas.microsoft.com/office/drawing/2014/main" id="{7012CCE5-8999-45BC-99C5-747D7330D852}"/>
                </a:ext>
              </a:extLst>
            </p:cNvPr>
            <p:cNvCxnSpPr>
              <a:stCxn id="123" idx="2"/>
              <a:endCxn id="210" idx="0"/>
            </p:cNvCxnSpPr>
            <p:nvPr/>
          </p:nvCxnSpPr>
          <p:spPr>
            <a:xfrm>
              <a:off x="8674634" y="2287935"/>
              <a:ext cx="2787892" cy="290407"/>
            </a:xfrm>
            <a:prstGeom prst="line">
              <a:avLst/>
            </a:prstGeom>
          </p:spPr>
          <p:style>
            <a:lnRef idx="1">
              <a:schemeClr val="accent1"/>
            </a:lnRef>
            <a:fillRef idx="0">
              <a:schemeClr val="accent1"/>
            </a:fillRef>
            <a:effectRef idx="0">
              <a:schemeClr val="accent1"/>
            </a:effectRef>
            <a:fontRef idx="minor">
              <a:schemeClr val="tx1"/>
            </a:fontRef>
          </p:style>
        </p:cxnSp>
      </p:grpSp>
      <p:sp>
        <p:nvSpPr>
          <p:cNvPr id="224" name="Cloud 223">
            <a:extLst>
              <a:ext uri="{FF2B5EF4-FFF2-40B4-BE49-F238E27FC236}">
                <a16:creationId xmlns:a16="http://schemas.microsoft.com/office/drawing/2014/main" id="{B24C5D83-DA39-4FC1-876D-0F658B9F22D4}"/>
              </a:ext>
            </a:extLst>
          </p:cNvPr>
          <p:cNvSpPr/>
          <p:nvPr/>
        </p:nvSpPr>
        <p:spPr>
          <a:xfrm>
            <a:off x="3804649" y="2158897"/>
            <a:ext cx="2026298" cy="1052521"/>
          </a:xfrm>
          <a:prstGeom prst="cloud">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002F5B"/>
                </a:solidFill>
              </a:rPr>
              <a:t>Classes may exist only at regional or national level</a:t>
            </a:r>
          </a:p>
        </p:txBody>
      </p:sp>
      <p:sp>
        <p:nvSpPr>
          <p:cNvPr id="226" name="Cloud 225">
            <a:extLst>
              <a:ext uri="{FF2B5EF4-FFF2-40B4-BE49-F238E27FC236}">
                <a16:creationId xmlns:a16="http://schemas.microsoft.com/office/drawing/2014/main" id="{69AFCBE1-4195-4F29-A41B-2E7286255894}"/>
              </a:ext>
            </a:extLst>
          </p:cNvPr>
          <p:cNvSpPr/>
          <p:nvPr/>
        </p:nvSpPr>
        <p:spPr>
          <a:xfrm>
            <a:off x="868920" y="1682649"/>
            <a:ext cx="2013506" cy="1094118"/>
          </a:xfrm>
          <a:prstGeom prst="cloud">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002F5B"/>
                </a:solidFill>
              </a:rPr>
              <a:t>Elite will require more travelling for higher level competition</a:t>
            </a:r>
          </a:p>
        </p:txBody>
      </p:sp>
      <p:sp>
        <p:nvSpPr>
          <p:cNvPr id="227" name="Rectangle: Rounded Corners 226">
            <a:extLst>
              <a:ext uri="{FF2B5EF4-FFF2-40B4-BE49-F238E27FC236}">
                <a16:creationId xmlns:a16="http://schemas.microsoft.com/office/drawing/2014/main" id="{4511A43E-3AFA-41C4-A515-CC84F4F87ECA}"/>
              </a:ext>
            </a:extLst>
          </p:cNvPr>
          <p:cNvSpPr/>
          <p:nvPr/>
        </p:nvSpPr>
        <p:spPr>
          <a:xfrm>
            <a:off x="5537190" y="6235350"/>
            <a:ext cx="1035697" cy="466528"/>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BCS</a:t>
            </a:r>
          </a:p>
        </p:txBody>
      </p:sp>
      <p:grpSp>
        <p:nvGrpSpPr>
          <p:cNvPr id="228" name="Group 227">
            <a:extLst>
              <a:ext uri="{FF2B5EF4-FFF2-40B4-BE49-F238E27FC236}">
                <a16:creationId xmlns:a16="http://schemas.microsoft.com/office/drawing/2014/main" id="{D1B9EE2D-ECD8-412B-9340-091391C7AD08}"/>
              </a:ext>
            </a:extLst>
          </p:cNvPr>
          <p:cNvGrpSpPr/>
          <p:nvPr/>
        </p:nvGrpSpPr>
        <p:grpSpPr>
          <a:xfrm>
            <a:off x="6714570" y="761268"/>
            <a:ext cx="2026298" cy="979713"/>
            <a:chOff x="1043474" y="4851918"/>
            <a:chExt cx="2026298" cy="979713"/>
          </a:xfrm>
        </p:grpSpPr>
        <p:sp>
          <p:nvSpPr>
            <p:cNvPr id="229" name="Rectangle 228">
              <a:extLst>
                <a:ext uri="{FF2B5EF4-FFF2-40B4-BE49-F238E27FC236}">
                  <a16:creationId xmlns:a16="http://schemas.microsoft.com/office/drawing/2014/main" id="{A57976EB-0050-446F-84F3-AA60AAD4A608}"/>
                </a:ext>
              </a:extLst>
            </p:cNvPr>
            <p:cNvSpPr/>
            <p:nvPr/>
          </p:nvSpPr>
          <p:spPr>
            <a:xfrm>
              <a:off x="1043474" y="4851918"/>
              <a:ext cx="2026298" cy="979713"/>
            </a:xfrm>
            <a:prstGeom prst="rect">
              <a:avLst/>
            </a:prstGeom>
            <a:solidFill>
              <a:srgbClr val="002F5B"/>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t>Regional 1</a:t>
              </a:r>
            </a:p>
          </p:txBody>
        </p:sp>
        <p:sp>
          <p:nvSpPr>
            <p:cNvPr id="230" name="Rectangle: Rounded Corners 229">
              <a:extLst>
                <a:ext uri="{FF2B5EF4-FFF2-40B4-BE49-F238E27FC236}">
                  <a16:creationId xmlns:a16="http://schemas.microsoft.com/office/drawing/2014/main" id="{B684D761-5911-4BC3-AF9E-4A21DD10A74B}"/>
                </a:ext>
              </a:extLst>
            </p:cNvPr>
            <p:cNvSpPr/>
            <p:nvPr/>
          </p:nvSpPr>
          <p:spPr>
            <a:xfrm>
              <a:off x="1147338" y="5236807"/>
              <a:ext cx="446006" cy="520182"/>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C1</a:t>
              </a:r>
            </a:p>
          </p:txBody>
        </p:sp>
        <p:sp>
          <p:nvSpPr>
            <p:cNvPr id="231" name="Rectangle: Rounded Corners 230">
              <a:extLst>
                <a:ext uri="{FF2B5EF4-FFF2-40B4-BE49-F238E27FC236}">
                  <a16:creationId xmlns:a16="http://schemas.microsoft.com/office/drawing/2014/main" id="{80148BB3-5DDE-48BC-BD66-A2B2EE8C77F7}"/>
                </a:ext>
              </a:extLst>
            </p:cNvPr>
            <p:cNvSpPr/>
            <p:nvPr/>
          </p:nvSpPr>
          <p:spPr>
            <a:xfrm>
              <a:off x="1859832" y="5236807"/>
              <a:ext cx="446006" cy="520182"/>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C2</a:t>
              </a:r>
              <a:endParaRPr lang="en-GB" dirty="0"/>
            </a:p>
          </p:txBody>
        </p:sp>
        <p:sp>
          <p:nvSpPr>
            <p:cNvPr id="232" name="Rectangle: Rounded Corners 231">
              <a:extLst>
                <a:ext uri="{FF2B5EF4-FFF2-40B4-BE49-F238E27FC236}">
                  <a16:creationId xmlns:a16="http://schemas.microsoft.com/office/drawing/2014/main" id="{CAF7E323-3DAF-44B0-AC48-9BC99A13D5D6}"/>
                </a:ext>
              </a:extLst>
            </p:cNvPr>
            <p:cNvSpPr/>
            <p:nvPr/>
          </p:nvSpPr>
          <p:spPr>
            <a:xfrm>
              <a:off x="2573695" y="5236807"/>
              <a:ext cx="446006" cy="520182"/>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C3</a:t>
              </a:r>
            </a:p>
          </p:txBody>
        </p:sp>
      </p:grpSp>
      <p:grpSp>
        <p:nvGrpSpPr>
          <p:cNvPr id="235" name="Group 234">
            <a:extLst>
              <a:ext uri="{FF2B5EF4-FFF2-40B4-BE49-F238E27FC236}">
                <a16:creationId xmlns:a16="http://schemas.microsoft.com/office/drawing/2014/main" id="{FCB60807-4A6B-465D-BF26-C82F0B5F72B2}"/>
              </a:ext>
            </a:extLst>
          </p:cNvPr>
          <p:cNvGrpSpPr/>
          <p:nvPr/>
        </p:nvGrpSpPr>
        <p:grpSpPr>
          <a:xfrm>
            <a:off x="9075053" y="746685"/>
            <a:ext cx="2026298" cy="979713"/>
            <a:chOff x="1043474" y="4851918"/>
            <a:chExt cx="2026298" cy="979713"/>
          </a:xfrm>
        </p:grpSpPr>
        <p:sp>
          <p:nvSpPr>
            <p:cNvPr id="236" name="Rectangle 235">
              <a:extLst>
                <a:ext uri="{FF2B5EF4-FFF2-40B4-BE49-F238E27FC236}">
                  <a16:creationId xmlns:a16="http://schemas.microsoft.com/office/drawing/2014/main" id="{FDC3ADE9-551F-417B-AC22-6581B1C1C3D9}"/>
                </a:ext>
              </a:extLst>
            </p:cNvPr>
            <p:cNvSpPr/>
            <p:nvPr/>
          </p:nvSpPr>
          <p:spPr>
            <a:xfrm>
              <a:off x="1043474" y="4851918"/>
              <a:ext cx="2026298" cy="979713"/>
            </a:xfrm>
            <a:prstGeom prst="rect">
              <a:avLst/>
            </a:prstGeom>
            <a:solidFill>
              <a:srgbClr val="002F5B"/>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t>Regional 2</a:t>
              </a:r>
            </a:p>
          </p:txBody>
        </p:sp>
        <p:sp>
          <p:nvSpPr>
            <p:cNvPr id="237" name="Rectangle: Rounded Corners 236">
              <a:extLst>
                <a:ext uri="{FF2B5EF4-FFF2-40B4-BE49-F238E27FC236}">
                  <a16:creationId xmlns:a16="http://schemas.microsoft.com/office/drawing/2014/main" id="{8E966BAC-20BE-4E15-9697-42657B25CA6B}"/>
                </a:ext>
              </a:extLst>
            </p:cNvPr>
            <p:cNvSpPr/>
            <p:nvPr/>
          </p:nvSpPr>
          <p:spPr>
            <a:xfrm>
              <a:off x="1147338" y="5236807"/>
              <a:ext cx="446006" cy="520182"/>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C1</a:t>
              </a:r>
            </a:p>
          </p:txBody>
        </p:sp>
        <p:sp>
          <p:nvSpPr>
            <p:cNvPr id="238" name="Rectangle: Rounded Corners 237">
              <a:extLst>
                <a:ext uri="{FF2B5EF4-FFF2-40B4-BE49-F238E27FC236}">
                  <a16:creationId xmlns:a16="http://schemas.microsoft.com/office/drawing/2014/main" id="{BCCB88E0-D0DF-47CD-B74D-ED2FA70358EC}"/>
                </a:ext>
              </a:extLst>
            </p:cNvPr>
            <p:cNvSpPr/>
            <p:nvPr/>
          </p:nvSpPr>
          <p:spPr>
            <a:xfrm>
              <a:off x="1859832" y="5236807"/>
              <a:ext cx="446006" cy="520182"/>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C2</a:t>
              </a:r>
              <a:endParaRPr lang="en-GB" dirty="0"/>
            </a:p>
          </p:txBody>
        </p:sp>
        <p:sp>
          <p:nvSpPr>
            <p:cNvPr id="239" name="Rectangle: Rounded Corners 238">
              <a:extLst>
                <a:ext uri="{FF2B5EF4-FFF2-40B4-BE49-F238E27FC236}">
                  <a16:creationId xmlns:a16="http://schemas.microsoft.com/office/drawing/2014/main" id="{F058BDCE-59A5-4427-A3EE-1FF300734664}"/>
                </a:ext>
              </a:extLst>
            </p:cNvPr>
            <p:cNvSpPr/>
            <p:nvPr/>
          </p:nvSpPr>
          <p:spPr>
            <a:xfrm>
              <a:off x="2573695" y="5236807"/>
              <a:ext cx="446006" cy="520182"/>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C3</a:t>
              </a:r>
            </a:p>
          </p:txBody>
        </p:sp>
      </p:grpSp>
      <p:sp>
        <p:nvSpPr>
          <p:cNvPr id="240" name="TextBox 239">
            <a:extLst>
              <a:ext uri="{FF2B5EF4-FFF2-40B4-BE49-F238E27FC236}">
                <a16:creationId xmlns:a16="http://schemas.microsoft.com/office/drawing/2014/main" id="{5CA8751E-6D1D-45E5-BF2B-2DA50E291773}"/>
              </a:ext>
            </a:extLst>
          </p:cNvPr>
          <p:cNvSpPr txBox="1"/>
          <p:nvPr/>
        </p:nvSpPr>
        <p:spPr>
          <a:xfrm>
            <a:off x="5689772" y="867209"/>
            <a:ext cx="461986" cy="369332"/>
          </a:xfrm>
          <a:prstGeom prst="rect">
            <a:avLst/>
          </a:prstGeom>
          <a:noFill/>
        </p:spPr>
        <p:txBody>
          <a:bodyPr wrap="none" rtlCol="0">
            <a:spAutoFit/>
          </a:bodyPr>
          <a:lstStyle/>
          <a:p>
            <a:r>
              <a:rPr lang="en-GB" dirty="0">
                <a:solidFill>
                  <a:srgbClr val="D51C23"/>
                </a:solidFill>
              </a:rPr>
              <a:t>OR</a:t>
            </a:r>
          </a:p>
        </p:txBody>
      </p:sp>
    </p:spTree>
    <p:extLst>
      <p:ext uri="{BB962C8B-B14F-4D97-AF65-F5344CB8AC3E}">
        <p14:creationId xmlns:p14="http://schemas.microsoft.com/office/powerpoint/2010/main" val="3625441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Rectangle: Rounded Corners 240">
            <a:extLst>
              <a:ext uri="{FF2B5EF4-FFF2-40B4-BE49-F238E27FC236}">
                <a16:creationId xmlns:a16="http://schemas.microsoft.com/office/drawing/2014/main" id="{DAF4D46E-6244-404F-BE53-690F68A706C4}"/>
              </a:ext>
            </a:extLst>
          </p:cNvPr>
          <p:cNvSpPr/>
          <p:nvPr/>
        </p:nvSpPr>
        <p:spPr>
          <a:xfrm>
            <a:off x="6043301" y="207602"/>
            <a:ext cx="6042046" cy="1875568"/>
          </a:xfrm>
          <a:prstGeom prst="roundRect">
            <a:avLst>
              <a:gd name="adj" fmla="val 7639"/>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dirty="0">
              <a:solidFill>
                <a:schemeClr val="tx1">
                  <a:lumMod val="75000"/>
                  <a:lumOff val="25000"/>
                </a:schemeClr>
              </a:solidFill>
            </a:endParaRPr>
          </a:p>
        </p:txBody>
      </p:sp>
      <p:sp>
        <p:nvSpPr>
          <p:cNvPr id="202" name="Rectangle: Rounded Corners 201">
            <a:extLst>
              <a:ext uri="{FF2B5EF4-FFF2-40B4-BE49-F238E27FC236}">
                <a16:creationId xmlns:a16="http://schemas.microsoft.com/office/drawing/2014/main" id="{E898B46C-46D4-4F5D-AF14-D8D36CE84E34}"/>
              </a:ext>
            </a:extLst>
          </p:cNvPr>
          <p:cNvSpPr/>
          <p:nvPr/>
        </p:nvSpPr>
        <p:spPr>
          <a:xfrm>
            <a:off x="775773" y="190521"/>
            <a:ext cx="4999672" cy="1875568"/>
          </a:xfrm>
          <a:prstGeom prst="roundRect">
            <a:avLst>
              <a:gd name="adj" fmla="val 7639"/>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chemeClr val="tx1">
                    <a:lumMod val="75000"/>
                    <a:lumOff val="25000"/>
                  </a:schemeClr>
                </a:solidFill>
              </a:rPr>
              <a:t>Start small</a:t>
            </a:r>
          </a:p>
        </p:txBody>
      </p:sp>
      <p:sp>
        <p:nvSpPr>
          <p:cNvPr id="2" name="Text Placeholder 1">
            <a:extLst>
              <a:ext uri="{FF2B5EF4-FFF2-40B4-BE49-F238E27FC236}">
                <a16:creationId xmlns:a16="http://schemas.microsoft.com/office/drawing/2014/main" id="{B54C0D30-9883-480E-A7DE-D3D07D7FCD23}"/>
              </a:ext>
            </a:extLst>
          </p:cNvPr>
          <p:cNvSpPr>
            <a:spLocks noGrp="1"/>
          </p:cNvSpPr>
          <p:nvPr>
            <p:ph type="body" sz="quarter" idx="13"/>
          </p:nvPr>
        </p:nvSpPr>
        <p:spPr/>
        <p:txBody>
          <a:bodyPr/>
          <a:lstStyle/>
          <a:p>
            <a:r>
              <a:rPr lang="en-GB" dirty="0"/>
              <a:t>Expansion over time</a:t>
            </a:r>
          </a:p>
        </p:txBody>
      </p:sp>
      <p:sp>
        <p:nvSpPr>
          <p:cNvPr id="3" name="Rectangle: Rounded Corners 2">
            <a:extLst>
              <a:ext uri="{FF2B5EF4-FFF2-40B4-BE49-F238E27FC236}">
                <a16:creationId xmlns:a16="http://schemas.microsoft.com/office/drawing/2014/main" id="{192F9DB8-8A5F-4B86-991B-7734DC9A621A}"/>
              </a:ext>
            </a:extLst>
          </p:cNvPr>
          <p:cNvSpPr/>
          <p:nvPr/>
        </p:nvSpPr>
        <p:spPr>
          <a:xfrm>
            <a:off x="9352949" y="6228675"/>
            <a:ext cx="1035697" cy="466528"/>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Men</a:t>
            </a:r>
          </a:p>
        </p:txBody>
      </p:sp>
      <p:sp>
        <p:nvSpPr>
          <p:cNvPr id="72" name="Rectangle: Rounded Corners 71">
            <a:extLst>
              <a:ext uri="{FF2B5EF4-FFF2-40B4-BE49-F238E27FC236}">
                <a16:creationId xmlns:a16="http://schemas.microsoft.com/office/drawing/2014/main" id="{3BFCBA90-19E7-4F53-97B9-1F22886D3AB5}"/>
              </a:ext>
            </a:extLst>
          </p:cNvPr>
          <p:cNvSpPr/>
          <p:nvPr/>
        </p:nvSpPr>
        <p:spPr>
          <a:xfrm>
            <a:off x="7956726" y="6228675"/>
            <a:ext cx="1138130" cy="466528"/>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Women</a:t>
            </a:r>
          </a:p>
        </p:txBody>
      </p:sp>
      <p:sp>
        <p:nvSpPr>
          <p:cNvPr id="73" name="Rectangle: Rounded Corners 72">
            <a:extLst>
              <a:ext uri="{FF2B5EF4-FFF2-40B4-BE49-F238E27FC236}">
                <a16:creationId xmlns:a16="http://schemas.microsoft.com/office/drawing/2014/main" id="{D5E41AE7-CA87-4987-8E66-76EF2042A5A7}"/>
              </a:ext>
            </a:extLst>
          </p:cNvPr>
          <p:cNvSpPr/>
          <p:nvPr/>
        </p:nvSpPr>
        <p:spPr>
          <a:xfrm>
            <a:off x="6746958" y="6228675"/>
            <a:ext cx="1035697" cy="466528"/>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Mixed</a:t>
            </a:r>
          </a:p>
        </p:txBody>
      </p:sp>
      <p:sp>
        <p:nvSpPr>
          <p:cNvPr id="74" name="Rectangle: Rounded Corners 73">
            <a:extLst>
              <a:ext uri="{FF2B5EF4-FFF2-40B4-BE49-F238E27FC236}">
                <a16:creationId xmlns:a16="http://schemas.microsoft.com/office/drawing/2014/main" id="{B037054B-98EA-4CA9-9804-CF02FD8B65E3}"/>
              </a:ext>
            </a:extLst>
          </p:cNvPr>
          <p:cNvSpPr/>
          <p:nvPr/>
        </p:nvSpPr>
        <p:spPr>
          <a:xfrm>
            <a:off x="4327422" y="6246585"/>
            <a:ext cx="1035697" cy="466528"/>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ACS</a:t>
            </a:r>
          </a:p>
        </p:txBody>
      </p:sp>
      <p:sp>
        <p:nvSpPr>
          <p:cNvPr id="75" name="Rectangle: Rounded Corners 74">
            <a:extLst>
              <a:ext uri="{FF2B5EF4-FFF2-40B4-BE49-F238E27FC236}">
                <a16:creationId xmlns:a16="http://schemas.microsoft.com/office/drawing/2014/main" id="{CB0E5366-2453-411E-8F9F-4A60CA535AF7}"/>
              </a:ext>
            </a:extLst>
          </p:cNvPr>
          <p:cNvSpPr/>
          <p:nvPr/>
        </p:nvSpPr>
        <p:spPr>
          <a:xfrm>
            <a:off x="3117654" y="6246585"/>
            <a:ext cx="1035697" cy="466528"/>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By Age</a:t>
            </a:r>
          </a:p>
        </p:txBody>
      </p:sp>
      <p:sp>
        <p:nvSpPr>
          <p:cNvPr id="76" name="Rectangle: Rounded Corners 75">
            <a:extLst>
              <a:ext uri="{FF2B5EF4-FFF2-40B4-BE49-F238E27FC236}">
                <a16:creationId xmlns:a16="http://schemas.microsoft.com/office/drawing/2014/main" id="{EA4748E1-E0F4-4ABA-B4AE-0A0AAE64CA60}"/>
              </a:ext>
            </a:extLst>
          </p:cNvPr>
          <p:cNvSpPr/>
          <p:nvPr/>
        </p:nvSpPr>
        <p:spPr>
          <a:xfrm>
            <a:off x="1907886" y="6246585"/>
            <a:ext cx="1035697" cy="466528"/>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Para</a:t>
            </a:r>
          </a:p>
        </p:txBody>
      </p:sp>
      <p:grpSp>
        <p:nvGrpSpPr>
          <p:cNvPr id="99" name="Group 98">
            <a:extLst>
              <a:ext uri="{FF2B5EF4-FFF2-40B4-BE49-F238E27FC236}">
                <a16:creationId xmlns:a16="http://schemas.microsoft.com/office/drawing/2014/main" id="{2E43BE6E-F085-4790-AA52-FC97C54E535B}"/>
              </a:ext>
            </a:extLst>
          </p:cNvPr>
          <p:cNvGrpSpPr/>
          <p:nvPr/>
        </p:nvGrpSpPr>
        <p:grpSpPr>
          <a:xfrm>
            <a:off x="2365197" y="646955"/>
            <a:ext cx="2026298" cy="979713"/>
            <a:chOff x="1043474" y="4851918"/>
            <a:chExt cx="2026298" cy="979713"/>
          </a:xfrm>
        </p:grpSpPr>
        <p:sp>
          <p:nvSpPr>
            <p:cNvPr id="100" name="Rectangle 99">
              <a:extLst>
                <a:ext uri="{FF2B5EF4-FFF2-40B4-BE49-F238E27FC236}">
                  <a16:creationId xmlns:a16="http://schemas.microsoft.com/office/drawing/2014/main" id="{167DAE06-2523-4E72-99E9-7AA8046F71E2}"/>
                </a:ext>
              </a:extLst>
            </p:cNvPr>
            <p:cNvSpPr/>
            <p:nvPr/>
          </p:nvSpPr>
          <p:spPr>
            <a:xfrm>
              <a:off x="1043474" y="4851918"/>
              <a:ext cx="2026298" cy="979713"/>
            </a:xfrm>
            <a:prstGeom prst="rect">
              <a:avLst/>
            </a:prstGeom>
            <a:solidFill>
              <a:srgbClr val="002F5B"/>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t>National</a:t>
              </a:r>
            </a:p>
          </p:txBody>
        </p:sp>
        <p:sp>
          <p:nvSpPr>
            <p:cNvPr id="101" name="Rectangle: Rounded Corners 100">
              <a:extLst>
                <a:ext uri="{FF2B5EF4-FFF2-40B4-BE49-F238E27FC236}">
                  <a16:creationId xmlns:a16="http://schemas.microsoft.com/office/drawing/2014/main" id="{78EB6059-A640-4474-B64E-9BD8BF2548ED}"/>
                </a:ext>
              </a:extLst>
            </p:cNvPr>
            <p:cNvSpPr/>
            <p:nvPr/>
          </p:nvSpPr>
          <p:spPr>
            <a:xfrm>
              <a:off x="1147338" y="5236807"/>
              <a:ext cx="446006" cy="520182"/>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dirty="0"/>
                <a:t>Men</a:t>
              </a:r>
            </a:p>
          </p:txBody>
        </p:sp>
        <p:sp>
          <p:nvSpPr>
            <p:cNvPr id="102" name="Rectangle: Rounded Corners 101">
              <a:extLst>
                <a:ext uri="{FF2B5EF4-FFF2-40B4-BE49-F238E27FC236}">
                  <a16:creationId xmlns:a16="http://schemas.microsoft.com/office/drawing/2014/main" id="{ABA4C644-F621-4C03-A515-FB97BF185475}"/>
                </a:ext>
              </a:extLst>
            </p:cNvPr>
            <p:cNvSpPr/>
            <p:nvPr/>
          </p:nvSpPr>
          <p:spPr>
            <a:xfrm>
              <a:off x="1718980" y="5236807"/>
              <a:ext cx="608630" cy="520182"/>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dirty="0"/>
                <a:t>Women</a:t>
              </a:r>
            </a:p>
          </p:txBody>
        </p:sp>
        <p:sp>
          <p:nvSpPr>
            <p:cNvPr id="103" name="Rectangle: Rounded Corners 102">
              <a:extLst>
                <a:ext uri="{FF2B5EF4-FFF2-40B4-BE49-F238E27FC236}">
                  <a16:creationId xmlns:a16="http://schemas.microsoft.com/office/drawing/2014/main" id="{20E1895E-9992-4365-A7DC-8082210E2BFE}"/>
                </a:ext>
              </a:extLst>
            </p:cNvPr>
            <p:cNvSpPr/>
            <p:nvPr/>
          </p:nvSpPr>
          <p:spPr>
            <a:xfrm>
              <a:off x="2453246" y="5236807"/>
              <a:ext cx="566455" cy="520182"/>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dirty="0"/>
                <a:t>Mixed</a:t>
              </a:r>
            </a:p>
          </p:txBody>
        </p:sp>
      </p:grpSp>
      <p:grpSp>
        <p:nvGrpSpPr>
          <p:cNvPr id="233" name="Group 232">
            <a:extLst>
              <a:ext uri="{FF2B5EF4-FFF2-40B4-BE49-F238E27FC236}">
                <a16:creationId xmlns:a16="http://schemas.microsoft.com/office/drawing/2014/main" id="{AFFE360E-2798-4164-8A9F-E382516AB4DA}"/>
              </a:ext>
            </a:extLst>
          </p:cNvPr>
          <p:cNvGrpSpPr/>
          <p:nvPr/>
        </p:nvGrpSpPr>
        <p:grpSpPr>
          <a:xfrm>
            <a:off x="778134" y="2257631"/>
            <a:ext cx="5030053" cy="3070739"/>
            <a:chOff x="758018" y="2450977"/>
            <a:chExt cx="5030053" cy="3070739"/>
          </a:xfrm>
        </p:grpSpPr>
        <p:sp>
          <p:nvSpPr>
            <p:cNvPr id="203" name="Rectangle: Rounded Corners 202">
              <a:extLst>
                <a:ext uri="{FF2B5EF4-FFF2-40B4-BE49-F238E27FC236}">
                  <a16:creationId xmlns:a16="http://schemas.microsoft.com/office/drawing/2014/main" id="{74D5D7F5-66DC-4F1D-87D5-FC86A46962CE}"/>
                </a:ext>
              </a:extLst>
            </p:cNvPr>
            <p:cNvSpPr/>
            <p:nvPr/>
          </p:nvSpPr>
          <p:spPr>
            <a:xfrm>
              <a:off x="758018" y="2450977"/>
              <a:ext cx="5030053" cy="3070739"/>
            </a:xfrm>
            <a:prstGeom prst="roundRect">
              <a:avLst>
                <a:gd name="adj" fmla="val 7639"/>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chemeClr val="tx1">
                      <a:lumMod val="75000"/>
                      <a:lumOff val="25000"/>
                    </a:schemeClr>
                  </a:solidFill>
                </a:rPr>
                <a:t>Grow by demand</a:t>
              </a:r>
            </a:p>
          </p:txBody>
        </p:sp>
        <p:sp>
          <p:nvSpPr>
            <p:cNvPr id="63" name="Rectangle 62">
              <a:extLst>
                <a:ext uri="{FF2B5EF4-FFF2-40B4-BE49-F238E27FC236}">
                  <a16:creationId xmlns:a16="http://schemas.microsoft.com/office/drawing/2014/main" id="{91992BEF-0A76-4774-A383-C06F77B2C4A0}"/>
                </a:ext>
              </a:extLst>
            </p:cNvPr>
            <p:cNvSpPr/>
            <p:nvPr/>
          </p:nvSpPr>
          <p:spPr>
            <a:xfrm>
              <a:off x="917457" y="4418055"/>
              <a:ext cx="2026298" cy="979713"/>
            </a:xfrm>
            <a:prstGeom prst="rect">
              <a:avLst/>
            </a:prstGeom>
            <a:solidFill>
              <a:srgbClr val="002F5B"/>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t>Regional 1</a:t>
              </a:r>
            </a:p>
          </p:txBody>
        </p:sp>
        <p:sp>
          <p:nvSpPr>
            <p:cNvPr id="68" name="Rectangle 67">
              <a:extLst>
                <a:ext uri="{FF2B5EF4-FFF2-40B4-BE49-F238E27FC236}">
                  <a16:creationId xmlns:a16="http://schemas.microsoft.com/office/drawing/2014/main" id="{26A562C2-895D-479E-B96C-2F5AD267FCF0}"/>
                </a:ext>
              </a:extLst>
            </p:cNvPr>
            <p:cNvSpPr/>
            <p:nvPr/>
          </p:nvSpPr>
          <p:spPr>
            <a:xfrm>
              <a:off x="2049588" y="2880448"/>
              <a:ext cx="2026298" cy="979713"/>
            </a:xfrm>
            <a:prstGeom prst="rect">
              <a:avLst/>
            </a:prstGeom>
            <a:solidFill>
              <a:srgbClr val="002F5B"/>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t>Elite National</a:t>
              </a:r>
            </a:p>
          </p:txBody>
        </p:sp>
        <p:sp>
          <p:nvSpPr>
            <p:cNvPr id="9" name="Rectangle 8">
              <a:extLst>
                <a:ext uri="{FF2B5EF4-FFF2-40B4-BE49-F238E27FC236}">
                  <a16:creationId xmlns:a16="http://schemas.microsoft.com/office/drawing/2014/main" id="{C710B0E1-49FD-4901-84F3-C78A17FDF10D}"/>
                </a:ext>
              </a:extLst>
            </p:cNvPr>
            <p:cNvSpPr/>
            <p:nvPr/>
          </p:nvSpPr>
          <p:spPr>
            <a:xfrm>
              <a:off x="3290799" y="4392390"/>
              <a:ext cx="2026298" cy="979713"/>
            </a:xfrm>
            <a:prstGeom prst="rect">
              <a:avLst/>
            </a:prstGeom>
            <a:solidFill>
              <a:srgbClr val="002F5B"/>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t>Regional 2</a:t>
              </a:r>
            </a:p>
          </p:txBody>
        </p:sp>
        <p:cxnSp>
          <p:nvCxnSpPr>
            <p:cNvPr id="189" name="Straight Connector 188">
              <a:extLst>
                <a:ext uri="{FF2B5EF4-FFF2-40B4-BE49-F238E27FC236}">
                  <a16:creationId xmlns:a16="http://schemas.microsoft.com/office/drawing/2014/main" id="{691B4E9C-0F1A-4BD2-B1EF-5C8EA80C5A01}"/>
                </a:ext>
              </a:extLst>
            </p:cNvPr>
            <p:cNvCxnSpPr>
              <a:stCxn id="68" idx="2"/>
              <a:endCxn id="63" idx="0"/>
            </p:cNvCxnSpPr>
            <p:nvPr/>
          </p:nvCxnSpPr>
          <p:spPr>
            <a:xfrm flipH="1">
              <a:off x="1930606" y="3860161"/>
              <a:ext cx="1132131" cy="5578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37C8155D-5F69-4B69-80EC-B49CD808640C}"/>
                </a:ext>
              </a:extLst>
            </p:cNvPr>
            <p:cNvCxnSpPr>
              <a:cxnSpLocks/>
              <a:stCxn id="68" idx="2"/>
              <a:endCxn id="9" idx="0"/>
            </p:cNvCxnSpPr>
            <p:nvPr/>
          </p:nvCxnSpPr>
          <p:spPr>
            <a:xfrm>
              <a:off x="3062737" y="3860161"/>
              <a:ext cx="1241211" cy="532229"/>
            </a:xfrm>
            <a:prstGeom prst="line">
              <a:avLst/>
            </a:prstGeom>
          </p:spPr>
          <p:style>
            <a:lnRef idx="1">
              <a:schemeClr val="accent1"/>
            </a:lnRef>
            <a:fillRef idx="0">
              <a:schemeClr val="accent1"/>
            </a:fillRef>
            <a:effectRef idx="0">
              <a:schemeClr val="accent1"/>
            </a:effectRef>
            <a:fontRef idx="minor">
              <a:schemeClr val="tx1"/>
            </a:fontRef>
          </p:style>
        </p:cxnSp>
        <p:sp>
          <p:nvSpPr>
            <p:cNvPr id="196" name="Rectangle 195">
              <a:extLst>
                <a:ext uri="{FF2B5EF4-FFF2-40B4-BE49-F238E27FC236}">
                  <a16:creationId xmlns:a16="http://schemas.microsoft.com/office/drawing/2014/main" id="{796E26E0-27C9-4EB8-8CCF-2BDDCF5B027E}"/>
                </a:ext>
              </a:extLst>
            </p:cNvPr>
            <p:cNvSpPr/>
            <p:nvPr/>
          </p:nvSpPr>
          <p:spPr>
            <a:xfrm>
              <a:off x="4348364" y="2874614"/>
              <a:ext cx="1213664" cy="979713"/>
            </a:xfrm>
            <a:prstGeom prst="rect">
              <a:avLst/>
            </a:prstGeom>
            <a:solidFill>
              <a:srgbClr val="002F5B"/>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t>National</a:t>
              </a:r>
            </a:p>
          </p:txBody>
        </p:sp>
        <p:sp>
          <p:nvSpPr>
            <p:cNvPr id="205" name="Rectangle: Rounded Corners 204">
              <a:extLst>
                <a:ext uri="{FF2B5EF4-FFF2-40B4-BE49-F238E27FC236}">
                  <a16:creationId xmlns:a16="http://schemas.microsoft.com/office/drawing/2014/main" id="{B249399D-B513-4A81-AAED-349678436A87}"/>
                </a:ext>
              </a:extLst>
            </p:cNvPr>
            <p:cNvSpPr/>
            <p:nvPr/>
          </p:nvSpPr>
          <p:spPr>
            <a:xfrm>
              <a:off x="5059893" y="3286129"/>
              <a:ext cx="446006" cy="520182"/>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t>ACS</a:t>
              </a:r>
            </a:p>
          </p:txBody>
        </p:sp>
      </p:grpSp>
      <p:sp>
        <p:nvSpPr>
          <p:cNvPr id="206" name="Rectangle: Rounded Corners 205">
            <a:extLst>
              <a:ext uri="{FF2B5EF4-FFF2-40B4-BE49-F238E27FC236}">
                <a16:creationId xmlns:a16="http://schemas.microsoft.com/office/drawing/2014/main" id="{EAC0B207-04A3-42CA-B33B-0CBE6EFD68B0}"/>
              </a:ext>
            </a:extLst>
          </p:cNvPr>
          <p:cNvSpPr/>
          <p:nvPr/>
        </p:nvSpPr>
        <p:spPr>
          <a:xfrm>
            <a:off x="798317" y="6192931"/>
            <a:ext cx="935498" cy="520182"/>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Class </a:t>
            </a:r>
            <a:r>
              <a:rPr lang="en-GB" sz="1600" dirty="0" err="1"/>
              <a:t>eg</a:t>
            </a:r>
            <a:endParaRPr lang="en-GB" sz="1600" dirty="0"/>
          </a:p>
        </p:txBody>
      </p:sp>
      <p:sp>
        <p:nvSpPr>
          <p:cNvPr id="204" name="Rectangle: Rounded Corners 203">
            <a:extLst>
              <a:ext uri="{FF2B5EF4-FFF2-40B4-BE49-F238E27FC236}">
                <a16:creationId xmlns:a16="http://schemas.microsoft.com/office/drawing/2014/main" id="{91EED48B-990A-4005-8CAC-A0CB5680C6CC}"/>
              </a:ext>
            </a:extLst>
          </p:cNvPr>
          <p:cNvSpPr/>
          <p:nvPr/>
        </p:nvSpPr>
        <p:spPr>
          <a:xfrm>
            <a:off x="6017368" y="2257631"/>
            <a:ext cx="6098786" cy="3725677"/>
          </a:xfrm>
          <a:prstGeom prst="roundRect">
            <a:avLst>
              <a:gd name="adj" fmla="val 7639"/>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chemeClr val="tx1">
                    <a:lumMod val="75000"/>
                    <a:lumOff val="25000"/>
                  </a:schemeClr>
                </a:solidFill>
              </a:rPr>
              <a:t>Future</a:t>
            </a:r>
          </a:p>
        </p:txBody>
      </p:sp>
      <p:sp>
        <p:nvSpPr>
          <p:cNvPr id="118" name="Rectangle 117">
            <a:extLst>
              <a:ext uri="{FF2B5EF4-FFF2-40B4-BE49-F238E27FC236}">
                <a16:creationId xmlns:a16="http://schemas.microsoft.com/office/drawing/2014/main" id="{2DB07B74-29DE-40FE-B478-1668942F5B60}"/>
              </a:ext>
            </a:extLst>
          </p:cNvPr>
          <p:cNvSpPr/>
          <p:nvPr/>
        </p:nvSpPr>
        <p:spPr>
          <a:xfrm>
            <a:off x="6334298" y="3727509"/>
            <a:ext cx="2026298" cy="979713"/>
          </a:xfrm>
          <a:prstGeom prst="rect">
            <a:avLst/>
          </a:prstGeom>
          <a:solidFill>
            <a:srgbClr val="002F5B"/>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t>Regional 1</a:t>
            </a:r>
          </a:p>
        </p:txBody>
      </p:sp>
      <p:sp>
        <p:nvSpPr>
          <p:cNvPr id="119" name="Rectangle: Rounded Corners 118">
            <a:extLst>
              <a:ext uri="{FF2B5EF4-FFF2-40B4-BE49-F238E27FC236}">
                <a16:creationId xmlns:a16="http://schemas.microsoft.com/office/drawing/2014/main" id="{98F3DD51-CD69-4E01-AB2B-0DF30DEE4A28}"/>
              </a:ext>
            </a:extLst>
          </p:cNvPr>
          <p:cNvSpPr/>
          <p:nvPr/>
        </p:nvSpPr>
        <p:spPr>
          <a:xfrm>
            <a:off x="6393006" y="4120461"/>
            <a:ext cx="396000" cy="396000"/>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M</a:t>
            </a:r>
          </a:p>
        </p:txBody>
      </p:sp>
      <p:sp>
        <p:nvSpPr>
          <p:cNvPr id="120" name="Rectangle: Rounded Corners 119">
            <a:extLst>
              <a:ext uri="{FF2B5EF4-FFF2-40B4-BE49-F238E27FC236}">
                <a16:creationId xmlns:a16="http://schemas.microsoft.com/office/drawing/2014/main" id="{44AEC23C-D1D2-4B63-8C2F-43195628A750}"/>
              </a:ext>
            </a:extLst>
          </p:cNvPr>
          <p:cNvSpPr/>
          <p:nvPr/>
        </p:nvSpPr>
        <p:spPr>
          <a:xfrm>
            <a:off x="6890501" y="4120461"/>
            <a:ext cx="396000" cy="396000"/>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W</a:t>
            </a:r>
            <a:endParaRPr lang="en-GB" sz="1600" dirty="0"/>
          </a:p>
        </p:txBody>
      </p:sp>
      <p:sp>
        <p:nvSpPr>
          <p:cNvPr id="121" name="Rectangle: Rounded Corners 120">
            <a:extLst>
              <a:ext uri="{FF2B5EF4-FFF2-40B4-BE49-F238E27FC236}">
                <a16:creationId xmlns:a16="http://schemas.microsoft.com/office/drawing/2014/main" id="{F782AD43-00A4-43F9-B7C6-C56B6EA735C1}"/>
              </a:ext>
            </a:extLst>
          </p:cNvPr>
          <p:cNvSpPr/>
          <p:nvPr/>
        </p:nvSpPr>
        <p:spPr>
          <a:xfrm>
            <a:off x="7379967" y="4120461"/>
            <a:ext cx="396000" cy="396000"/>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400" dirty="0"/>
              <a:t>Mix</a:t>
            </a:r>
          </a:p>
        </p:txBody>
      </p:sp>
      <p:grpSp>
        <p:nvGrpSpPr>
          <p:cNvPr id="127" name="Group 126">
            <a:extLst>
              <a:ext uri="{FF2B5EF4-FFF2-40B4-BE49-F238E27FC236}">
                <a16:creationId xmlns:a16="http://schemas.microsoft.com/office/drawing/2014/main" id="{2209BCC3-98B2-4678-8C6D-9EF06C0B0503}"/>
              </a:ext>
            </a:extLst>
          </p:cNvPr>
          <p:cNvGrpSpPr/>
          <p:nvPr/>
        </p:nvGrpSpPr>
        <p:grpSpPr>
          <a:xfrm>
            <a:off x="8627084" y="3727509"/>
            <a:ext cx="2026298" cy="979713"/>
            <a:chOff x="4387499" y="3622992"/>
            <a:chExt cx="2026298" cy="979713"/>
          </a:xfrm>
        </p:grpSpPr>
        <p:sp>
          <p:nvSpPr>
            <p:cNvPr id="128" name="Rectangle 127">
              <a:extLst>
                <a:ext uri="{FF2B5EF4-FFF2-40B4-BE49-F238E27FC236}">
                  <a16:creationId xmlns:a16="http://schemas.microsoft.com/office/drawing/2014/main" id="{14606D49-BB29-4547-B314-4923511C8E83}"/>
                </a:ext>
              </a:extLst>
            </p:cNvPr>
            <p:cNvSpPr/>
            <p:nvPr/>
          </p:nvSpPr>
          <p:spPr>
            <a:xfrm>
              <a:off x="4387499" y="3622992"/>
              <a:ext cx="2026298" cy="979713"/>
            </a:xfrm>
            <a:prstGeom prst="rect">
              <a:avLst/>
            </a:prstGeom>
            <a:solidFill>
              <a:srgbClr val="002F5B"/>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t>Regional 2</a:t>
              </a:r>
            </a:p>
          </p:txBody>
        </p:sp>
        <p:sp>
          <p:nvSpPr>
            <p:cNvPr id="129" name="Rectangle: Rounded Corners 128">
              <a:extLst>
                <a:ext uri="{FF2B5EF4-FFF2-40B4-BE49-F238E27FC236}">
                  <a16:creationId xmlns:a16="http://schemas.microsoft.com/office/drawing/2014/main" id="{D936B20B-2849-4D03-AF47-BAFBAB5B40AF}"/>
                </a:ext>
              </a:extLst>
            </p:cNvPr>
            <p:cNvSpPr/>
            <p:nvPr/>
          </p:nvSpPr>
          <p:spPr>
            <a:xfrm>
              <a:off x="4507928" y="4075152"/>
              <a:ext cx="384030" cy="386837"/>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M</a:t>
              </a:r>
            </a:p>
          </p:txBody>
        </p:sp>
        <p:sp>
          <p:nvSpPr>
            <p:cNvPr id="130" name="Rectangle: Rounded Corners 129">
              <a:extLst>
                <a:ext uri="{FF2B5EF4-FFF2-40B4-BE49-F238E27FC236}">
                  <a16:creationId xmlns:a16="http://schemas.microsoft.com/office/drawing/2014/main" id="{C16F0A4C-CF1D-44CE-86A7-B9BD9F00B46A}"/>
                </a:ext>
              </a:extLst>
            </p:cNvPr>
            <p:cNvSpPr/>
            <p:nvPr/>
          </p:nvSpPr>
          <p:spPr>
            <a:xfrm>
              <a:off x="4977325" y="4073198"/>
              <a:ext cx="384030" cy="386837"/>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W</a:t>
              </a:r>
              <a:endParaRPr lang="en-GB" sz="1400" dirty="0"/>
            </a:p>
          </p:txBody>
        </p:sp>
        <p:sp>
          <p:nvSpPr>
            <p:cNvPr id="131" name="Rectangle: Rounded Corners 130">
              <a:extLst>
                <a:ext uri="{FF2B5EF4-FFF2-40B4-BE49-F238E27FC236}">
                  <a16:creationId xmlns:a16="http://schemas.microsoft.com/office/drawing/2014/main" id="{9A240C2E-A389-4B9F-99C7-B493A0E125AF}"/>
                </a:ext>
              </a:extLst>
            </p:cNvPr>
            <p:cNvSpPr/>
            <p:nvPr/>
          </p:nvSpPr>
          <p:spPr>
            <a:xfrm>
              <a:off x="5446722" y="4073198"/>
              <a:ext cx="384030" cy="386837"/>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200" dirty="0"/>
                <a:t>Mix</a:t>
              </a:r>
            </a:p>
          </p:txBody>
        </p:sp>
        <p:sp>
          <p:nvSpPr>
            <p:cNvPr id="132" name="Rectangle: Rounded Corners 131">
              <a:extLst>
                <a:ext uri="{FF2B5EF4-FFF2-40B4-BE49-F238E27FC236}">
                  <a16:creationId xmlns:a16="http://schemas.microsoft.com/office/drawing/2014/main" id="{DE14173B-B040-4B6B-B8E0-C83B75C98E54}"/>
                </a:ext>
              </a:extLst>
            </p:cNvPr>
            <p:cNvSpPr/>
            <p:nvPr/>
          </p:nvSpPr>
          <p:spPr>
            <a:xfrm>
              <a:off x="5916118" y="4073199"/>
              <a:ext cx="384030" cy="386838"/>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200" dirty="0"/>
                <a:t>Sen</a:t>
              </a:r>
            </a:p>
          </p:txBody>
        </p:sp>
      </p:grpSp>
      <p:grpSp>
        <p:nvGrpSpPr>
          <p:cNvPr id="155" name="Group 154">
            <a:extLst>
              <a:ext uri="{FF2B5EF4-FFF2-40B4-BE49-F238E27FC236}">
                <a16:creationId xmlns:a16="http://schemas.microsoft.com/office/drawing/2014/main" id="{2696F7D0-00C7-423F-A1B6-ACF7F7524595}"/>
              </a:ext>
            </a:extLst>
          </p:cNvPr>
          <p:cNvGrpSpPr/>
          <p:nvPr/>
        </p:nvGrpSpPr>
        <p:grpSpPr>
          <a:xfrm>
            <a:off x="6319767" y="5056535"/>
            <a:ext cx="1279637" cy="669485"/>
            <a:chOff x="6775711" y="2692656"/>
            <a:chExt cx="1279637" cy="669485"/>
          </a:xfrm>
        </p:grpSpPr>
        <p:sp>
          <p:nvSpPr>
            <p:cNvPr id="139" name="Rectangle 138">
              <a:extLst>
                <a:ext uri="{FF2B5EF4-FFF2-40B4-BE49-F238E27FC236}">
                  <a16:creationId xmlns:a16="http://schemas.microsoft.com/office/drawing/2014/main" id="{29323E82-A2DD-4474-B338-0E2327E94249}"/>
                </a:ext>
              </a:extLst>
            </p:cNvPr>
            <p:cNvSpPr/>
            <p:nvPr/>
          </p:nvSpPr>
          <p:spPr>
            <a:xfrm>
              <a:off x="6775711" y="2692656"/>
              <a:ext cx="1279637" cy="669485"/>
            </a:xfrm>
            <a:prstGeom prst="rect">
              <a:avLst/>
            </a:prstGeom>
            <a:solidFill>
              <a:srgbClr val="002F5B"/>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a:t>Sub-region</a:t>
              </a:r>
            </a:p>
          </p:txBody>
        </p:sp>
        <p:sp>
          <p:nvSpPr>
            <p:cNvPr id="151" name="Rectangle: Rounded Corners 150">
              <a:extLst>
                <a:ext uri="{FF2B5EF4-FFF2-40B4-BE49-F238E27FC236}">
                  <a16:creationId xmlns:a16="http://schemas.microsoft.com/office/drawing/2014/main" id="{9384C270-4F89-459D-B428-48D060658720}"/>
                </a:ext>
              </a:extLst>
            </p:cNvPr>
            <p:cNvSpPr/>
            <p:nvPr/>
          </p:nvSpPr>
          <p:spPr>
            <a:xfrm>
              <a:off x="6854960" y="3062773"/>
              <a:ext cx="236305" cy="192442"/>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52" name="Rectangle: Rounded Corners 151">
              <a:extLst>
                <a:ext uri="{FF2B5EF4-FFF2-40B4-BE49-F238E27FC236}">
                  <a16:creationId xmlns:a16="http://schemas.microsoft.com/office/drawing/2014/main" id="{64BC711E-1050-41E2-B16B-473C0A640B23}"/>
                </a:ext>
              </a:extLst>
            </p:cNvPr>
            <p:cNvSpPr/>
            <p:nvPr/>
          </p:nvSpPr>
          <p:spPr>
            <a:xfrm>
              <a:off x="7170514" y="3062773"/>
              <a:ext cx="236305" cy="192442"/>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53" name="Rectangle: Rounded Corners 152">
              <a:extLst>
                <a:ext uri="{FF2B5EF4-FFF2-40B4-BE49-F238E27FC236}">
                  <a16:creationId xmlns:a16="http://schemas.microsoft.com/office/drawing/2014/main" id="{B692427E-58E2-4FF6-8C2D-08CFFBD29AB4}"/>
                </a:ext>
              </a:extLst>
            </p:cNvPr>
            <p:cNvSpPr/>
            <p:nvPr/>
          </p:nvSpPr>
          <p:spPr>
            <a:xfrm>
              <a:off x="7481470" y="3062773"/>
              <a:ext cx="236305" cy="192442"/>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54" name="Rectangle: Rounded Corners 153">
              <a:extLst>
                <a:ext uri="{FF2B5EF4-FFF2-40B4-BE49-F238E27FC236}">
                  <a16:creationId xmlns:a16="http://schemas.microsoft.com/office/drawing/2014/main" id="{410B7D32-3E2C-43D9-B471-45F85AADA965}"/>
                </a:ext>
              </a:extLst>
            </p:cNvPr>
            <p:cNvSpPr/>
            <p:nvPr/>
          </p:nvSpPr>
          <p:spPr>
            <a:xfrm>
              <a:off x="7788865" y="3062773"/>
              <a:ext cx="236305" cy="192442"/>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grpSp>
        <p:nvGrpSpPr>
          <p:cNvPr id="156" name="Group 155">
            <a:extLst>
              <a:ext uri="{FF2B5EF4-FFF2-40B4-BE49-F238E27FC236}">
                <a16:creationId xmlns:a16="http://schemas.microsoft.com/office/drawing/2014/main" id="{F0FA2D7B-0277-455C-A0F4-457C5227AC06}"/>
              </a:ext>
            </a:extLst>
          </p:cNvPr>
          <p:cNvGrpSpPr/>
          <p:nvPr/>
        </p:nvGrpSpPr>
        <p:grpSpPr>
          <a:xfrm>
            <a:off x="7817302" y="5056534"/>
            <a:ext cx="1279637" cy="669485"/>
            <a:chOff x="6775711" y="2692656"/>
            <a:chExt cx="1279637" cy="669485"/>
          </a:xfrm>
        </p:grpSpPr>
        <p:sp>
          <p:nvSpPr>
            <p:cNvPr id="157" name="Rectangle 156">
              <a:extLst>
                <a:ext uri="{FF2B5EF4-FFF2-40B4-BE49-F238E27FC236}">
                  <a16:creationId xmlns:a16="http://schemas.microsoft.com/office/drawing/2014/main" id="{D71185B1-7F34-4AFE-977E-266F2DCDEA91}"/>
                </a:ext>
              </a:extLst>
            </p:cNvPr>
            <p:cNvSpPr/>
            <p:nvPr/>
          </p:nvSpPr>
          <p:spPr>
            <a:xfrm>
              <a:off x="6775711" y="2692656"/>
              <a:ext cx="1279637" cy="669485"/>
            </a:xfrm>
            <a:prstGeom prst="rect">
              <a:avLst/>
            </a:prstGeom>
            <a:solidFill>
              <a:srgbClr val="002F5B"/>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a:t>Sub-region</a:t>
              </a:r>
            </a:p>
          </p:txBody>
        </p:sp>
        <p:sp>
          <p:nvSpPr>
            <p:cNvPr id="158" name="Rectangle: Rounded Corners 157">
              <a:extLst>
                <a:ext uri="{FF2B5EF4-FFF2-40B4-BE49-F238E27FC236}">
                  <a16:creationId xmlns:a16="http://schemas.microsoft.com/office/drawing/2014/main" id="{7A081D41-130D-444A-8CA3-E92D758E6DE7}"/>
                </a:ext>
              </a:extLst>
            </p:cNvPr>
            <p:cNvSpPr/>
            <p:nvPr/>
          </p:nvSpPr>
          <p:spPr>
            <a:xfrm>
              <a:off x="6854960" y="3062773"/>
              <a:ext cx="236305" cy="192442"/>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59" name="Rectangle: Rounded Corners 158">
              <a:extLst>
                <a:ext uri="{FF2B5EF4-FFF2-40B4-BE49-F238E27FC236}">
                  <a16:creationId xmlns:a16="http://schemas.microsoft.com/office/drawing/2014/main" id="{37492A95-6E3A-4B4D-BEBC-D3C59FCAE3BC}"/>
                </a:ext>
              </a:extLst>
            </p:cNvPr>
            <p:cNvSpPr/>
            <p:nvPr/>
          </p:nvSpPr>
          <p:spPr>
            <a:xfrm>
              <a:off x="7170514" y="3062773"/>
              <a:ext cx="236305" cy="192442"/>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60" name="Rectangle: Rounded Corners 159">
              <a:extLst>
                <a:ext uri="{FF2B5EF4-FFF2-40B4-BE49-F238E27FC236}">
                  <a16:creationId xmlns:a16="http://schemas.microsoft.com/office/drawing/2014/main" id="{30DAA325-6BAF-4DFD-AD27-BC0F2D88141D}"/>
                </a:ext>
              </a:extLst>
            </p:cNvPr>
            <p:cNvSpPr/>
            <p:nvPr/>
          </p:nvSpPr>
          <p:spPr>
            <a:xfrm>
              <a:off x="7481470" y="3062773"/>
              <a:ext cx="236305" cy="192442"/>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61" name="Rectangle: Rounded Corners 160">
              <a:extLst>
                <a:ext uri="{FF2B5EF4-FFF2-40B4-BE49-F238E27FC236}">
                  <a16:creationId xmlns:a16="http://schemas.microsoft.com/office/drawing/2014/main" id="{24C74251-C968-4206-B358-B251DE9B7B02}"/>
                </a:ext>
              </a:extLst>
            </p:cNvPr>
            <p:cNvSpPr/>
            <p:nvPr/>
          </p:nvSpPr>
          <p:spPr>
            <a:xfrm>
              <a:off x="7788865" y="3062773"/>
              <a:ext cx="236305" cy="192442"/>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grpSp>
        <p:nvGrpSpPr>
          <p:cNvPr id="162" name="Group 161">
            <a:extLst>
              <a:ext uri="{FF2B5EF4-FFF2-40B4-BE49-F238E27FC236}">
                <a16:creationId xmlns:a16="http://schemas.microsoft.com/office/drawing/2014/main" id="{1136E573-32A7-4FC4-842F-6124DE6D8104}"/>
              </a:ext>
            </a:extLst>
          </p:cNvPr>
          <p:cNvGrpSpPr/>
          <p:nvPr/>
        </p:nvGrpSpPr>
        <p:grpSpPr>
          <a:xfrm>
            <a:off x="9303443" y="5061990"/>
            <a:ext cx="1279637" cy="669485"/>
            <a:chOff x="6775711" y="2692656"/>
            <a:chExt cx="1279637" cy="669485"/>
          </a:xfrm>
        </p:grpSpPr>
        <p:sp>
          <p:nvSpPr>
            <p:cNvPr id="163" name="Rectangle 162">
              <a:extLst>
                <a:ext uri="{FF2B5EF4-FFF2-40B4-BE49-F238E27FC236}">
                  <a16:creationId xmlns:a16="http://schemas.microsoft.com/office/drawing/2014/main" id="{029309F4-B799-4CDA-B468-FACFBEDF9162}"/>
                </a:ext>
              </a:extLst>
            </p:cNvPr>
            <p:cNvSpPr/>
            <p:nvPr/>
          </p:nvSpPr>
          <p:spPr>
            <a:xfrm>
              <a:off x="6775711" y="2692656"/>
              <a:ext cx="1279637" cy="669485"/>
            </a:xfrm>
            <a:prstGeom prst="rect">
              <a:avLst/>
            </a:prstGeom>
            <a:solidFill>
              <a:srgbClr val="002F5B"/>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a:t>Sub-region</a:t>
              </a:r>
            </a:p>
          </p:txBody>
        </p:sp>
        <p:sp>
          <p:nvSpPr>
            <p:cNvPr id="164" name="Rectangle: Rounded Corners 163">
              <a:extLst>
                <a:ext uri="{FF2B5EF4-FFF2-40B4-BE49-F238E27FC236}">
                  <a16:creationId xmlns:a16="http://schemas.microsoft.com/office/drawing/2014/main" id="{B319DD30-64DB-448D-9F9E-3642F176FA3E}"/>
                </a:ext>
              </a:extLst>
            </p:cNvPr>
            <p:cNvSpPr/>
            <p:nvPr/>
          </p:nvSpPr>
          <p:spPr>
            <a:xfrm>
              <a:off x="6854960" y="3062773"/>
              <a:ext cx="236305" cy="192442"/>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65" name="Rectangle: Rounded Corners 164">
              <a:extLst>
                <a:ext uri="{FF2B5EF4-FFF2-40B4-BE49-F238E27FC236}">
                  <a16:creationId xmlns:a16="http://schemas.microsoft.com/office/drawing/2014/main" id="{3E2390FD-A233-468B-9D9C-12B664940D60}"/>
                </a:ext>
              </a:extLst>
            </p:cNvPr>
            <p:cNvSpPr/>
            <p:nvPr/>
          </p:nvSpPr>
          <p:spPr>
            <a:xfrm>
              <a:off x="7170514" y="3062773"/>
              <a:ext cx="236305" cy="192442"/>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66" name="Rectangle: Rounded Corners 165">
              <a:extLst>
                <a:ext uri="{FF2B5EF4-FFF2-40B4-BE49-F238E27FC236}">
                  <a16:creationId xmlns:a16="http://schemas.microsoft.com/office/drawing/2014/main" id="{5A95E170-53B7-4EF0-9B9B-316D49A6EC7F}"/>
                </a:ext>
              </a:extLst>
            </p:cNvPr>
            <p:cNvSpPr/>
            <p:nvPr/>
          </p:nvSpPr>
          <p:spPr>
            <a:xfrm>
              <a:off x="7481470" y="3062773"/>
              <a:ext cx="236305" cy="192442"/>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67" name="Rectangle: Rounded Corners 166">
              <a:extLst>
                <a:ext uri="{FF2B5EF4-FFF2-40B4-BE49-F238E27FC236}">
                  <a16:creationId xmlns:a16="http://schemas.microsoft.com/office/drawing/2014/main" id="{BE97D570-A0BE-4A60-A988-25FC96BF5E09}"/>
                </a:ext>
              </a:extLst>
            </p:cNvPr>
            <p:cNvSpPr/>
            <p:nvPr/>
          </p:nvSpPr>
          <p:spPr>
            <a:xfrm>
              <a:off x="7788865" y="3062773"/>
              <a:ext cx="236305" cy="192442"/>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grpSp>
        <p:nvGrpSpPr>
          <p:cNvPr id="168" name="Group 167">
            <a:extLst>
              <a:ext uri="{FF2B5EF4-FFF2-40B4-BE49-F238E27FC236}">
                <a16:creationId xmlns:a16="http://schemas.microsoft.com/office/drawing/2014/main" id="{30D07CF1-6CE6-47B2-9DD9-327A60F64DAD}"/>
              </a:ext>
            </a:extLst>
          </p:cNvPr>
          <p:cNvGrpSpPr/>
          <p:nvPr/>
        </p:nvGrpSpPr>
        <p:grpSpPr>
          <a:xfrm>
            <a:off x="10719422" y="5056534"/>
            <a:ext cx="1279637" cy="669485"/>
            <a:chOff x="6775711" y="2692656"/>
            <a:chExt cx="1279637" cy="669485"/>
          </a:xfrm>
        </p:grpSpPr>
        <p:sp>
          <p:nvSpPr>
            <p:cNvPr id="169" name="Rectangle 168">
              <a:extLst>
                <a:ext uri="{FF2B5EF4-FFF2-40B4-BE49-F238E27FC236}">
                  <a16:creationId xmlns:a16="http://schemas.microsoft.com/office/drawing/2014/main" id="{8C3B42AA-7823-4A28-A1BC-9F9D6ED54289}"/>
                </a:ext>
              </a:extLst>
            </p:cNvPr>
            <p:cNvSpPr/>
            <p:nvPr/>
          </p:nvSpPr>
          <p:spPr>
            <a:xfrm>
              <a:off x="6775711" y="2692656"/>
              <a:ext cx="1279637" cy="669485"/>
            </a:xfrm>
            <a:prstGeom prst="rect">
              <a:avLst/>
            </a:prstGeom>
            <a:solidFill>
              <a:srgbClr val="002F5B"/>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a:t>Sub-region</a:t>
              </a:r>
            </a:p>
          </p:txBody>
        </p:sp>
        <p:sp>
          <p:nvSpPr>
            <p:cNvPr id="170" name="Rectangle: Rounded Corners 169">
              <a:extLst>
                <a:ext uri="{FF2B5EF4-FFF2-40B4-BE49-F238E27FC236}">
                  <a16:creationId xmlns:a16="http://schemas.microsoft.com/office/drawing/2014/main" id="{EF5150ED-FD81-46E0-9F7F-3EB1624D627E}"/>
                </a:ext>
              </a:extLst>
            </p:cNvPr>
            <p:cNvSpPr/>
            <p:nvPr/>
          </p:nvSpPr>
          <p:spPr>
            <a:xfrm>
              <a:off x="6854960" y="3062773"/>
              <a:ext cx="236305" cy="192442"/>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71" name="Rectangle: Rounded Corners 170">
              <a:extLst>
                <a:ext uri="{FF2B5EF4-FFF2-40B4-BE49-F238E27FC236}">
                  <a16:creationId xmlns:a16="http://schemas.microsoft.com/office/drawing/2014/main" id="{BA1F4DF0-0D6B-4629-AAC8-D5377556DD1B}"/>
                </a:ext>
              </a:extLst>
            </p:cNvPr>
            <p:cNvSpPr/>
            <p:nvPr/>
          </p:nvSpPr>
          <p:spPr>
            <a:xfrm>
              <a:off x="7170514" y="3062773"/>
              <a:ext cx="236305" cy="192442"/>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72" name="Rectangle: Rounded Corners 171">
              <a:extLst>
                <a:ext uri="{FF2B5EF4-FFF2-40B4-BE49-F238E27FC236}">
                  <a16:creationId xmlns:a16="http://schemas.microsoft.com/office/drawing/2014/main" id="{0A350955-912A-4854-96D2-F68F96228B5F}"/>
                </a:ext>
              </a:extLst>
            </p:cNvPr>
            <p:cNvSpPr/>
            <p:nvPr/>
          </p:nvSpPr>
          <p:spPr>
            <a:xfrm>
              <a:off x="7481470" y="3062773"/>
              <a:ext cx="236305" cy="192442"/>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73" name="Rectangle: Rounded Corners 172">
              <a:extLst>
                <a:ext uri="{FF2B5EF4-FFF2-40B4-BE49-F238E27FC236}">
                  <a16:creationId xmlns:a16="http://schemas.microsoft.com/office/drawing/2014/main" id="{CF9E409B-386A-4596-889E-6A913EDB61BC}"/>
                </a:ext>
              </a:extLst>
            </p:cNvPr>
            <p:cNvSpPr/>
            <p:nvPr/>
          </p:nvSpPr>
          <p:spPr>
            <a:xfrm>
              <a:off x="7788865" y="3062773"/>
              <a:ext cx="236305" cy="192442"/>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cxnSp>
        <p:nvCxnSpPr>
          <p:cNvPr id="175" name="Straight Connector 174">
            <a:extLst>
              <a:ext uri="{FF2B5EF4-FFF2-40B4-BE49-F238E27FC236}">
                <a16:creationId xmlns:a16="http://schemas.microsoft.com/office/drawing/2014/main" id="{DAB167DC-6D28-4E86-9F6D-C14D887E0B14}"/>
              </a:ext>
            </a:extLst>
          </p:cNvPr>
          <p:cNvCxnSpPr>
            <a:stCxn id="123" idx="2"/>
            <a:endCxn id="118" idx="0"/>
          </p:cNvCxnSpPr>
          <p:nvPr/>
        </p:nvCxnSpPr>
        <p:spPr>
          <a:xfrm flipH="1">
            <a:off x="7347447" y="3417261"/>
            <a:ext cx="1343176" cy="3102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A2C708CB-EBB1-43B6-8325-3789684278A5}"/>
              </a:ext>
            </a:extLst>
          </p:cNvPr>
          <p:cNvCxnSpPr>
            <a:stCxn id="123" idx="2"/>
            <a:endCxn id="128" idx="0"/>
          </p:cNvCxnSpPr>
          <p:nvPr/>
        </p:nvCxnSpPr>
        <p:spPr>
          <a:xfrm>
            <a:off x="8690623" y="3417261"/>
            <a:ext cx="949610" cy="3102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BDC295FB-5B1C-4E1B-A62D-919046584913}"/>
              </a:ext>
            </a:extLst>
          </p:cNvPr>
          <p:cNvCxnSpPr>
            <a:stCxn id="118" idx="2"/>
          </p:cNvCxnSpPr>
          <p:nvPr/>
        </p:nvCxnSpPr>
        <p:spPr>
          <a:xfrm flipH="1">
            <a:off x="6438162" y="4707222"/>
            <a:ext cx="909285" cy="3938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8A737D64-9788-4A64-8A11-B50F7D7ACAC6}"/>
              </a:ext>
            </a:extLst>
          </p:cNvPr>
          <p:cNvCxnSpPr>
            <a:stCxn id="118" idx="2"/>
            <a:endCxn id="157" idx="0"/>
          </p:cNvCxnSpPr>
          <p:nvPr/>
        </p:nvCxnSpPr>
        <p:spPr>
          <a:xfrm>
            <a:off x="7347447" y="4707222"/>
            <a:ext cx="1109674" cy="3493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F9DBE1C4-B987-413F-9C6C-F0649BAC906C}"/>
              </a:ext>
            </a:extLst>
          </p:cNvPr>
          <p:cNvCxnSpPr>
            <a:stCxn id="128" idx="2"/>
            <a:endCxn id="163" idx="0"/>
          </p:cNvCxnSpPr>
          <p:nvPr/>
        </p:nvCxnSpPr>
        <p:spPr>
          <a:xfrm>
            <a:off x="9640233" y="4707222"/>
            <a:ext cx="303029" cy="3547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33D4432A-E3F7-4B69-B7D2-B5C1017DB130}"/>
              </a:ext>
            </a:extLst>
          </p:cNvPr>
          <p:cNvCxnSpPr>
            <a:stCxn id="128" idx="2"/>
            <a:endCxn id="169" idx="0"/>
          </p:cNvCxnSpPr>
          <p:nvPr/>
        </p:nvCxnSpPr>
        <p:spPr>
          <a:xfrm>
            <a:off x="9640233" y="4707222"/>
            <a:ext cx="1719008" cy="349312"/>
          </a:xfrm>
          <a:prstGeom prst="line">
            <a:avLst/>
          </a:prstGeom>
        </p:spPr>
        <p:style>
          <a:lnRef idx="1">
            <a:schemeClr val="accent1"/>
          </a:lnRef>
          <a:fillRef idx="0">
            <a:schemeClr val="accent1"/>
          </a:fillRef>
          <a:effectRef idx="0">
            <a:schemeClr val="accent1"/>
          </a:effectRef>
          <a:fontRef idx="minor">
            <a:schemeClr val="tx1"/>
          </a:fontRef>
        </p:style>
      </p:cxnSp>
      <p:sp>
        <p:nvSpPr>
          <p:cNvPr id="207" name="Rectangle 206">
            <a:extLst>
              <a:ext uri="{FF2B5EF4-FFF2-40B4-BE49-F238E27FC236}">
                <a16:creationId xmlns:a16="http://schemas.microsoft.com/office/drawing/2014/main" id="{2D38E62F-533A-4C86-A7AD-9EDCEB6988D7}"/>
              </a:ext>
            </a:extLst>
          </p:cNvPr>
          <p:cNvSpPr/>
          <p:nvPr/>
        </p:nvSpPr>
        <p:spPr>
          <a:xfrm>
            <a:off x="10420634" y="2437548"/>
            <a:ext cx="1213664" cy="979713"/>
          </a:xfrm>
          <a:prstGeom prst="rect">
            <a:avLst/>
          </a:prstGeom>
          <a:solidFill>
            <a:srgbClr val="002F5B"/>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t>National</a:t>
            </a:r>
          </a:p>
        </p:txBody>
      </p:sp>
      <p:sp>
        <p:nvSpPr>
          <p:cNvPr id="208" name="Rectangle: Rounded Corners 207">
            <a:extLst>
              <a:ext uri="{FF2B5EF4-FFF2-40B4-BE49-F238E27FC236}">
                <a16:creationId xmlns:a16="http://schemas.microsoft.com/office/drawing/2014/main" id="{292353DD-33C4-4ACF-BAC4-2B4707922570}"/>
              </a:ext>
            </a:extLst>
          </p:cNvPr>
          <p:cNvSpPr/>
          <p:nvPr/>
        </p:nvSpPr>
        <p:spPr>
          <a:xfrm>
            <a:off x="10514467" y="2809222"/>
            <a:ext cx="446006" cy="520182"/>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t>ACS</a:t>
            </a:r>
          </a:p>
        </p:txBody>
      </p:sp>
      <p:sp>
        <p:nvSpPr>
          <p:cNvPr id="209" name="Rectangle: Rounded Corners 208">
            <a:extLst>
              <a:ext uri="{FF2B5EF4-FFF2-40B4-BE49-F238E27FC236}">
                <a16:creationId xmlns:a16="http://schemas.microsoft.com/office/drawing/2014/main" id="{35EC1D0D-578D-4CCA-86F3-3FD103CD5785}"/>
              </a:ext>
            </a:extLst>
          </p:cNvPr>
          <p:cNvSpPr/>
          <p:nvPr/>
        </p:nvSpPr>
        <p:spPr>
          <a:xfrm>
            <a:off x="11124653" y="2812517"/>
            <a:ext cx="446006" cy="520182"/>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400" dirty="0"/>
              <a:t>Para</a:t>
            </a:r>
          </a:p>
        </p:txBody>
      </p:sp>
      <p:sp>
        <p:nvSpPr>
          <p:cNvPr id="210" name="Rectangle 209">
            <a:extLst>
              <a:ext uri="{FF2B5EF4-FFF2-40B4-BE49-F238E27FC236}">
                <a16:creationId xmlns:a16="http://schemas.microsoft.com/office/drawing/2014/main" id="{061CEC02-C24E-4146-82FE-2EA578F1D0FF}"/>
              </a:ext>
            </a:extLst>
          </p:cNvPr>
          <p:cNvSpPr/>
          <p:nvPr/>
        </p:nvSpPr>
        <p:spPr>
          <a:xfrm>
            <a:off x="10871683" y="3707668"/>
            <a:ext cx="1213664" cy="979713"/>
          </a:xfrm>
          <a:prstGeom prst="rect">
            <a:avLst/>
          </a:prstGeom>
          <a:solidFill>
            <a:srgbClr val="002F5B"/>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t>Regional 3</a:t>
            </a:r>
          </a:p>
        </p:txBody>
      </p:sp>
      <p:sp>
        <p:nvSpPr>
          <p:cNvPr id="211" name="Rectangle: Rounded Corners 210">
            <a:extLst>
              <a:ext uri="{FF2B5EF4-FFF2-40B4-BE49-F238E27FC236}">
                <a16:creationId xmlns:a16="http://schemas.microsoft.com/office/drawing/2014/main" id="{A7D40EC7-D9DC-4DC8-AB11-0B84A69F623C}"/>
              </a:ext>
            </a:extLst>
          </p:cNvPr>
          <p:cNvSpPr/>
          <p:nvPr/>
        </p:nvSpPr>
        <p:spPr>
          <a:xfrm>
            <a:off x="10968634" y="4112019"/>
            <a:ext cx="396000" cy="396000"/>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400" dirty="0"/>
              <a:t>Sen</a:t>
            </a:r>
          </a:p>
        </p:txBody>
      </p:sp>
      <p:sp>
        <p:nvSpPr>
          <p:cNvPr id="212" name="Rectangle: Rounded Corners 211">
            <a:extLst>
              <a:ext uri="{FF2B5EF4-FFF2-40B4-BE49-F238E27FC236}">
                <a16:creationId xmlns:a16="http://schemas.microsoft.com/office/drawing/2014/main" id="{88F2BBB6-6332-4D7E-956D-44760E35E1E9}"/>
              </a:ext>
            </a:extLst>
          </p:cNvPr>
          <p:cNvSpPr/>
          <p:nvPr/>
        </p:nvSpPr>
        <p:spPr>
          <a:xfrm>
            <a:off x="11578820" y="4115314"/>
            <a:ext cx="396000" cy="396000"/>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en-GB" sz="1400" dirty="0"/>
              <a:t>U18</a:t>
            </a:r>
          </a:p>
        </p:txBody>
      </p:sp>
      <p:grpSp>
        <p:nvGrpSpPr>
          <p:cNvPr id="223" name="Group 222">
            <a:extLst>
              <a:ext uri="{FF2B5EF4-FFF2-40B4-BE49-F238E27FC236}">
                <a16:creationId xmlns:a16="http://schemas.microsoft.com/office/drawing/2014/main" id="{F75FB6E1-4573-4DE2-ADEE-435026CBFFFF}"/>
              </a:ext>
            </a:extLst>
          </p:cNvPr>
          <p:cNvGrpSpPr/>
          <p:nvPr/>
        </p:nvGrpSpPr>
        <p:grpSpPr>
          <a:xfrm>
            <a:off x="7677474" y="2437548"/>
            <a:ext cx="2026298" cy="979713"/>
            <a:chOff x="8058034" y="1319512"/>
            <a:chExt cx="2026298" cy="979713"/>
          </a:xfrm>
        </p:grpSpPr>
        <p:sp>
          <p:nvSpPr>
            <p:cNvPr id="123" name="Rectangle 122">
              <a:extLst>
                <a:ext uri="{FF2B5EF4-FFF2-40B4-BE49-F238E27FC236}">
                  <a16:creationId xmlns:a16="http://schemas.microsoft.com/office/drawing/2014/main" id="{1A273ECE-AC3B-44DB-BED6-E7AF403AE3BB}"/>
                </a:ext>
              </a:extLst>
            </p:cNvPr>
            <p:cNvSpPr/>
            <p:nvPr/>
          </p:nvSpPr>
          <p:spPr>
            <a:xfrm>
              <a:off x="8058034" y="1319512"/>
              <a:ext cx="2026298" cy="979713"/>
            </a:xfrm>
            <a:prstGeom prst="rect">
              <a:avLst/>
            </a:prstGeom>
            <a:solidFill>
              <a:srgbClr val="002F5B"/>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t>Elite</a:t>
              </a:r>
            </a:p>
          </p:txBody>
        </p:sp>
        <p:sp>
          <p:nvSpPr>
            <p:cNvPr id="213" name="Rectangle: Rounded Corners 212">
              <a:extLst>
                <a:ext uri="{FF2B5EF4-FFF2-40B4-BE49-F238E27FC236}">
                  <a16:creationId xmlns:a16="http://schemas.microsoft.com/office/drawing/2014/main" id="{135083D7-361E-435C-9E93-3678241F5BA0}"/>
                </a:ext>
              </a:extLst>
            </p:cNvPr>
            <p:cNvSpPr/>
            <p:nvPr/>
          </p:nvSpPr>
          <p:spPr>
            <a:xfrm>
              <a:off x="8152592" y="1847065"/>
              <a:ext cx="384030" cy="386837"/>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M</a:t>
              </a:r>
            </a:p>
          </p:txBody>
        </p:sp>
        <p:sp>
          <p:nvSpPr>
            <p:cNvPr id="214" name="Rectangle: Rounded Corners 213">
              <a:extLst>
                <a:ext uri="{FF2B5EF4-FFF2-40B4-BE49-F238E27FC236}">
                  <a16:creationId xmlns:a16="http://schemas.microsoft.com/office/drawing/2014/main" id="{525F36FA-824F-4855-A8C0-C7A30A4D167B}"/>
                </a:ext>
              </a:extLst>
            </p:cNvPr>
            <p:cNvSpPr/>
            <p:nvPr/>
          </p:nvSpPr>
          <p:spPr>
            <a:xfrm>
              <a:off x="8621989" y="1845111"/>
              <a:ext cx="384030" cy="386837"/>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W</a:t>
              </a:r>
              <a:endParaRPr lang="en-GB" sz="1400" dirty="0"/>
            </a:p>
          </p:txBody>
        </p:sp>
        <p:sp>
          <p:nvSpPr>
            <p:cNvPr id="215" name="Rectangle: Rounded Corners 214">
              <a:extLst>
                <a:ext uri="{FF2B5EF4-FFF2-40B4-BE49-F238E27FC236}">
                  <a16:creationId xmlns:a16="http://schemas.microsoft.com/office/drawing/2014/main" id="{A8AF761D-4FEF-4E74-AF56-2F396D6F0EE7}"/>
                </a:ext>
              </a:extLst>
            </p:cNvPr>
            <p:cNvSpPr/>
            <p:nvPr/>
          </p:nvSpPr>
          <p:spPr>
            <a:xfrm>
              <a:off x="9091386" y="1845111"/>
              <a:ext cx="384030" cy="386837"/>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algn="ctr"/>
              <a:r>
                <a:rPr lang="en-GB" sz="1100" dirty="0"/>
                <a:t>Mix</a:t>
              </a:r>
            </a:p>
          </p:txBody>
        </p:sp>
        <p:sp>
          <p:nvSpPr>
            <p:cNvPr id="216" name="Rectangle: Rounded Corners 215">
              <a:extLst>
                <a:ext uri="{FF2B5EF4-FFF2-40B4-BE49-F238E27FC236}">
                  <a16:creationId xmlns:a16="http://schemas.microsoft.com/office/drawing/2014/main" id="{94BD5B40-7401-4BCE-A93F-8EC70200785C}"/>
                </a:ext>
              </a:extLst>
            </p:cNvPr>
            <p:cNvSpPr/>
            <p:nvPr/>
          </p:nvSpPr>
          <p:spPr>
            <a:xfrm>
              <a:off x="9560782" y="1845112"/>
              <a:ext cx="384030" cy="386838"/>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200" dirty="0"/>
                <a:t>Sen</a:t>
              </a:r>
            </a:p>
          </p:txBody>
        </p:sp>
        <p:sp>
          <p:nvSpPr>
            <p:cNvPr id="217" name="Rectangle: Rounded Corners 216">
              <a:extLst>
                <a:ext uri="{FF2B5EF4-FFF2-40B4-BE49-F238E27FC236}">
                  <a16:creationId xmlns:a16="http://schemas.microsoft.com/office/drawing/2014/main" id="{65361894-CD9C-482C-9245-79038EB694D6}"/>
                </a:ext>
              </a:extLst>
            </p:cNvPr>
            <p:cNvSpPr/>
            <p:nvPr/>
          </p:nvSpPr>
          <p:spPr>
            <a:xfrm>
              <a:off x="9534532" y="1387246"/>
              <a:ext cx="384030" cy="386838"/>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U18</a:t>
              </a:r>
            </a:p>
          </p:txBody>
        </p:sp>
      </p:grpSp>
      <p:cxnSp>
        <p:nvCxnSpPr>
          <p:cNvPr id="219" name="Straight Connector 218">
            <a:extLst>
              <a:ext uri="{FF2B5EF4-FFF2-40B4-BE49-F238E27FC236}">
                <a16:creationId xmlns:a16="http://schemas.microsoft.com/office/drawing/2014/main" id="{7012CCE5-8999-45BC-99C5-747D7330D852}"/>
              </a:ext>
            </a:extLst>
          </p:cNvPr>
          <p:cNvCxnSpPr>
            <a:stCxn id="123" idx="2"/>
            <a:endCxn id="210" idx="0"/>
          </p:cNvCxnSpPr>
          <p:nvPr/>
        </p:nvCxnSpPr>
        <p:spPr>
          <a:xfrm>
            <a:off x="8690623" y="3417261"/>
            <a:ext cx="2787892" cy="290407"/>
          </a:xfrm>
          <a:prstGeom prst="line">
            <a:avLst/>
          </a:prstGeom>
        </p:spPr>
        <p:style>
          <a:lnRef idx="1">
            <a:schemeClr val="accent1"/>
          </a:lnRef>
          <a:fillRef idx="0">
            <a:schemeClr val="accent1"/>
          </a:fillRef>
          <a:effectRef idx="0">
            <a:schemeClr val="accent1"/>
          </a:effectRef>
          <a:fontRef idx="minor">
            <a:schemeClr val="tx1"/>
          </a:fontRef>
        </p:style>
      </p:cxnSp>
      <p:sp>
        <p:nvSpPr>
          <p:cNvPr id="227" name="Rectangle: Rounded Corners 226">
            <a:extLst>
              <a:ext uri="{FF2B5EF4-FFF2-40B4-BE49-F238E27FC236}">
                <a16:creationId xmlns:a16="http://schemas.microsoft.com/office/drawing/2014/main" id="{4511A43E-3AFA-41C4-A515-CC84F4F87ECA}"/>
              </a:ext>
            </a:extLst>
          </p:cNvPr>
          <p:cNvSpPr/>
          <p:nvPr/>
        </p:nvSpPr>
        <p:spPr>
          <a:xfrm>
            <a:off x="5537190" y="6235350"/>
            <a:ext cx="1035697" cy="466528"/>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BCS</a:t>
            </a:r>
          </a:p>
        </p:txBody>
      </p:sp>
      <p:grpSp>
        <p:nvGrpSpPr>
          <p:cNvPr id="228" name="Group 227">
            <a:extLst>
              <a:ext uri="{FF2B5EF4-FFF2-40B4-BE49-F238E27FC236}">
                <a16:creationId xmlns:a16="http://schemas.microsoft.com/office/drawing/2014/main" id="{D1B9EE2D-ECD8-412B-9340-091391C7AD08}"/>
              </a:ext>
            </a:extLst>
          </p:cNvPr>
          <p:cNvGrpSpPr/>
          <p:nvPr/>
        </p:nvGrpSpPr>
        <p:grpSpPr>
          <a:xfrm>
            <a:off x="6714570" y="761268"/>
            <a:ext cx="2026298" cy="979713"/>
            <a:chOff x="1043474" y="4851918"/>
            <a:chExt cx="2026298" cy="979713"/>
          </a:xfrm>
        </p:grpSpPr>
        <p:sp>
          <p:nvSpPr>
            <p:cNvPr id="229" name="Rectangle 228">
              <a:extLst>
                <a:ext uri="{FF2B5EF4-FFF2-40B4-BE49-F238E27FC236}">
                  <a16:creationId xmlns:a16="http://schemas.microsoft.com/office/drawing/2014/main" id="{A57976EB-0050-446F-84F3-AA60AAD4A608}"/>
                </a:ext>
              </a:extLst>
            </p:cNvPr>
            <p:cNvSpPr/>
            <p:nvPr/>
          </p:nvSpPr>
          <p:spPr>
            <a:xfrm>
              <a:off x="1043474" y="4851918"/>
              <a:ext cx="2026298" cy="979713"/>
            </a:xfrm>
            <a:prstGeom prst="rect">
              <a:avLst/>
            </a:prstGeom>
            <a:solidFill>
              <a:srgbClr val="002F5B"/>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t>Regional 1</a:t>
              </a:r>
            </a:p>
          </p:txBody>
        </p:sp>
        <p:sp>
          <p:nvSpPr>
            <p:cNvPr id="230" name="Rectangle: Rounded Corners 229">
              <a:extLst>
                <a:ext uri="{FF2B5EF4-FFF2-40B4-BE49-F238E27FC236}">
                  <a16:creationId xmlns:a16="http://schemas.microsoft.com/office/drawing/2014/main" id="{B684D761-5911-4BC3-AF9E-4A21DD10A74B}"/>
                </a:ext>
              </a:extLst>
            </p:cNvPr>
            <p:cNvSpPr/>
            <p:nvPr/>
          </p:nvSpPr>
          <p:spPr>
            <a:xfrm>
              <a:off x="1147338" y="5236807"/>
              <a:ext cx="446006" cy="520182"/>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M</a:t>
              </a:r>
            </a:p>
          </p:txBody>
        </p:sp>
        <p:sp>
          <p:nvSpPr>
            <p:cNvPr id="231" name="Rectangle: Rounded Corners 230">
              <a:extLst>
                <a:ext uri="{FF2B5EF4-FFF2-40B4-BE49-F238E27FC236}">
                  <a16:creationId xmlns:a16="http://schemas.microsoft.com/office/drawing/2014/main" id="{80148BB3-5DDE-48BC-BD66-A2B2EE8C77F7}"/>
                </a:ext>
              </a:extLst>
            </p:cNvPr>
            <p:cNvSpPr/>
            <p:nvPr/>
          </p:nvSpPr>
          <p:spPr>
            <a:xfrm>
              <a:off x="1859832" y="5236807"/>
              <a:ext cx="446006" cy="520182"/>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dirty="0"/>
                <a:t>W</a:t>
              </a:r>
            </a:p>
          </p:txBody>
        </p:sp>
        <p:sp>
          <p:nvSpPr>
            <p:cNvPr id="232" name="Rectangle: Rounded Corners 231">
              <a:extLst>
                <a:ext uri="{FF2B5EF4-FFF2-40B4-BE49-F238E27FC236}">
                  <a16:creationId xmlns:a16="http://schemas.microsoft.com/office/drawing/2014/main" id="{CAF7E323-3DAF-44B0-AC48-9BC99A13D5D6}"/>
                </a:ext>
              </a:extLst>
            </p:cNvPr>
            <p:cNvSpPr/>
            <p:nvPr/>
          </p:nvSpPr>
          <p:spPr>
            <a:xfrm>
              <a:off x="2573695" y="5236807"/>
              <a:ext cx="446006" cy="520182"/>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200" dirty="0"/>
                <a:t>Mix</a:t>
              </a:r>
            </a:p>
          </p:txBody>
        </p:sp>
      </p:grpSp>
      <p:grpSp>
        <p:nvGrpSpPr>
          <p:cNvPr id="235" name="Group 234">
            <a:extLst>
              <a:ext uri="{FF2B5EF4-FFF2-40B4-BE49-F238E27FC236}">
                <a16:creationId xmlns:a16="http://schemas.microsoft.com/office/drawing/2014/main" id="{FCB60807-4A6B-465D-BF26-C82F0B5F72B2}"/>
              </a:ext>
            </a:extLst>
          </p:cNvPr>
          <p:cNvGrpSpPr/>
          <p:nvPr/>
        </p:nvGrpSpPr>
        <p:grpSpPr>
          <a:xfrm>
            <a:off x="9075053" y="746685"/>
            <a:ext cx="2026298" cy="979713"/>
            <a:chOff x="1043474" y="4851918"/>
            <a:chExt cx="2026298" cy="979713"/>
          </a:xfrm>
        </p:grpSpPr>
        <p:sp>
          <p:nvSpPr>
            <p:cNvPr id="236" name="Rectangle 235">
              <a:extLst>
                <a:ext uri="{FF2B5EF4-FFF2-40B4-BE49-F238E27FC236}">
                  <a16:creationId xmlns:a16="http://schemas.microsoft.com/office/drawing/2014/main" id="{FDC3ADE9-551F-417B-AC22-6581B1C1C3D9}"/>
                </a:ext>
              </a:extLst>
            </p:cNvPr>
            <p:cNvSpPr/>
            <p:nvPr/>
          </p:nvSpPr>
          <p:spPr>
            <a:xfrm>
              <a:off x="1043474" y="4851918"/>
              <a:ext cx="2026298" cy="979713"/>
            </a:xfrm>
            <a:prstGeom prst="rect">
              <a:avLst/>
            </a:prstGeom>
            <a:solidFill>
              <a:srgbClr val="002F5B"/>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t>Regional 2</a:t>
              </a:r>
            </a:p>
          </p:txBody>
        </p:sp>
        <p:sp>
          <p:nvSpPr>
            <p:cNvPr id="237" name="Rectangle: Rounded Corners 236">
              <a:extLst>
                <a:ext uri="{FF2B5EF4-FFF2-40B4-BE49-F238E27FC236}">
                  <a16:creationId xmlns:a16="http://schemas.microsoft.com/office/drawing/2014/main" id="{8E966BAC-20BE-4E15-9697-42657B25CA6B}"/>
                </a:ext>
              </a:extLst>
            </p:cNvPr>
            <p:cNvSpPr/>
            <p:nvPr/>
          </p:nvSpPr>
          <p:spPr>
            <a:xfrm>
              <a:off x="1147338" y="5236807"/>
              <a:ext cx="446006" cy="520182"/>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M</a:t>
              </a:r>
            </a:p>
          </p:txBody>
        </p:sp>
        <p:sp>
          <p:nvSpPr>
            <p:cNvPr id="238" name="Rectangle: Rounded Corners 237">
              <a:extLst>
                <a:ext uri="{FF2B5EF4-FFF2-40B4-BE49-F238E27FC236}">
                  <a16:creationId xmlns:a16="http://schemas.microsoft.com/office/drawing/2014/main" id="{BCCB88E0-D0DF-47CD-B74D-ED2FA70358EC}"/>
                </a:ext>
              </a:extLst>
            </p:cNvPr>
            <p:cNvSpPr/>
            <p:nvPr/>
          </p:nvSpPr>
          <p:spPr>
            <a:xfrm>
              <a:off x="1859832" y="5236807"/>
              <a:ext cx="446006" cy="520182"/>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W</a:t>
              </a:r>
              <a:endParaRPr lang="en-GB" dirty="0"/>
            </a:p>
          </p:txBody>
        </p:sp>
        <p:sp>
          <p:nvSpPr>
            <p:cNvPr id="239" name="Rectangle: Rounded Corners 238">
              <a:extLst>
                <a:ext uri="{FF2B5EF4-FFF2-40B4-BE49-F238E27FC236}">
                  <a16:creationId xmlns:a16="http://schemas.microsoft.com/office/drawing/2014/main" id="{F058BDCE-59A5-4427-A3EE-1FF300734664}"/>
                </a:ext>
              </a:extLst>
            </p:cNvPr>
            <p:cNvSpPr/>
            <p:nvPr/>
          </p:nvSpPr>
          <p:spPr>
            <a:xfrm>
              <a:off x="2573695" y="5236807"/>
              <a:ext cx="446006" cy="520182"/>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400" dirty="0"/>
                <a:t>Mix</a:t>
              </a:r>
            </a:p>
          </p:txBody>
        </p:sp>
      </p:grpSp>
      <p:sp>
        <p:nvSpPr>
          <p:cNvPr id="240" name="TextBox 239">
            <a:extLst>
              <a:ext uri="{FF2B5EF4-FFF2-40B4-BE49-F238E27FC236}">
                <a16:creationId xmlns:a16="http://schemas.microsoft.com/office/drawing/2014/main" id="{5CA8751E-6D1D-45E5-BF2B-2DA50E291773}"/>
              </a:ext>
            </a:extLst>
          </p:cNvPr>
          <p:cNvSpPr txBox="1"/>
          <p:nvPr/>
        </p:nvSpPr>
        <p:spPr>
          <a:xfrm>
            <a:off x="5689772" y="867209"/>
            <a:ext cx="461986" cy="369332"/>
          </a:xfrm>
          <a:prstGeom prst="rect">
            <a:avLst/>
          </a:prstGeom>
          <a:noFill/>
        </p:spPr>
        <p:txBody>
          <a:bodyPr wrap="none" rtlCol="0">
            <a:spAutoFit/>
          </a:bodyPr>
          <a:lstStyle/>
          <a:p>
            <a:r>
              <a:rPr lang="en-GB" dirty="0">
                <a:solidFill>
                  <a:srgbClr val="D51C23"/>
                </a:solidFill>
              </a:rPr>
              <a:t>OR</a:t>
            </a:r>
          </a:p>
        </p:txBody>
      </p:sp>
      <p:sp>
        <p:nvSpPr>
          <p:cNvPr id="110" name="Rectangle: Rounded Corners 109">
            <a:extLst>
              <a:ext uri="{FF2B5EF4-FFF2-40B4-BE49-F238E27FC236}">
                <a16:creationId xmlns:a16="http://schemas.microsoft.com/office/drawing/2014/main" id="{8C5A6CE6-BE5C-479E-AD24-6D2E3D01BACE}"/>
              </a:ext>
            </a:extLst>
          </p:cNvPr>
          <p:cNvSpPr/>
          <p:nvPr/>
        </p:nvSpPr>
        <p:spPr>
          <a:xfrm>
            <a:off x="2177025" y="3069158"/>
            <a:ext cx="446006" cy="520182"/>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dirty="0"/>
              <a:t>M</a:t>
            </a:r>
          </a:p>
        </p:txBody>
      </p:sp>
      <p:sp>
        <p:nvSpPr>
          <p:cNvPr id="111" name="Rectangle: Rounded Corners 110">
            <a:extLst>
              <a:ext uri="{FF2B5EF4-FFF2-40B4-BE49-F238E27FC236}">
                <a16:creationId xmlns:a16="http://schemas.microsoft.com/office/drawing/2014/main" id="{89468924-670B-41EF-873A-ECF7AE30E521}"/>
              </a:ext>
            </a:extLst>
          </p:cNvPr>
          <p:cNvSpPr/>
          <p:nvPr/>
        </p:nvSpPr>
        <p:spPr>
          <a:xfrm>
            <a:off x="2748667" y="3069158"/>
            <a:ext cx="608630" cy="520182"/>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dirty="0"/>
              <a:t>W</a:t>
            </a:r>
          </a:p>
        </p:txBody>
      </p:sp>
      <p:sp>
        <p:nvSpPr>
          <p:cNvPr id="112" name="Rectangle: Rounded Corners 111">
            <a:extLst>
              <a:ext uri="{FF2B5EF4-FFF2-40B4-BE49-F238E27FC236}">
                <a16:creationId xmlns:a16="http://schemas.microsoft.com/office/drawing/2014/main" id="{FA247209-B762-4E91-B84B-80B95D26C9AF}"/>
              </a:ext>
            </a:extLst>
          </p:cNvPr>
          <p:cNvSpPr/>
          <p:nvPr/>
        </p:nvSpPr>
        <p:spPr>
          <a:xfrm>
            <a:off x="3482933" y="3069158"/>
            <a:ext cx="566455" cy="520182"/>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dirty="0"/>
              <a:t>Mix</a:t>
            </a:r>
          </a:p>
        </p:txBody>
      </p:sp>
      <p:sp>
        <p:nvSpPr>
          <p:cNvPr id="113" name="Rectangle: Rounded Corners 112">
            <a:extLst>
              <a:ext uri="{FF2B5EF4-FFF2-40B4-BE49-F238E27FC236}">
                <a16:creationId xmlns:a16="http://schemas.microsoft.com/office/drawing/2014/main" id="{3A50D3ED-E6B8-40F4-A56A-02B3CDD3CC8D}"/>
              </a:ext>
            </a:extLst>
          </p:cNvPr>
          <p:cNvSpPr/>
          <p:nvPr/>
        </p:nvSpPr>
        <p:spPr>
          <a:xfrm>
            <a:off x="1011229" y="4645014"/>
            <a:ext cx="446006" cy="520182"/>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dirty="0"/>
              <a:t>M</a:t>
            </a:r>
          </a:p>
        </p:txBody>
      </p:sp>
      <p:sp>
        <p:nvSpPr>
          <p:cNvPr id="114" name="Rectangle: Rounded Corners 113">
            <a:extLst>
              <a:ext uri="{FF2B5EF4-FFF2-40B4-BE49-F238E27FC236}">
                <a16:creationId xmlns:a16="http://schemas.microsoft.com/office/drawing/2014/main" id="{703CA7CF-09C2-42CB-8E77-C21974EC084B}"/>
              </a:ext>
            </a:extLst>
          </p:cNvPr>
          <p:cNvSpPr/>
          <p:nvPr/>
        </p:nvSpPr>
        <p:spPr>
          <a:xfrm>
            <a:off x="1582871" y="4645014"/>
            <a:ext cx="608630" cy="520182"/>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dirty="0"/>
              <a:t>W</a:t>
            </a:r>
          </a:p>
        </p:txBody>
      </p:sp>
      <p:sp>
        <p:nvSpPr>
          <p:cNvPr id="115" name="Rectangle: Rounded Corners 114">
            <a:extLst>
              <a:ext uri="{FF2B5EF4-FFF2-40B4-BE49-F238E27FC236}">
                <a16:creationId xmlns:a16="http://schemas.microsoft.com/office/drawing/2014/main" id="{5B688DDF-A565-40BD-AF96-B8A93DC5268F}"/>
              </a:ext>
            </a:extLst>
          </p:cNvPr>
          <p:cNvSpPr/>
          <p:nvPr/>
        </p:nvSpPr>
        <p:spPr>
          <a:xfrm>
            <a:off x="2317137" y="4645014"/>
            <a:ext cx="566455" cy="520182"/>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dirty="0"/>
              <a:t>Mix</a:t>
            </a:r>
          </a:p>
        </p:txBody>
      </p:sp>
      <p:sp>
        <p:nvSpPr>
          <p:cNvPr id="122" name="Rectangle: Rounded Corners 121">
            <a:extLst>
              <a:ext uri="{FF2B5EF4-FFF2-40B4-BE49-F238E27FC236}">
                <a16:creationId xmlns:a16="http://schemas.microsoft.com/office/drawing/2014/main" id="{66F09110-BF67-457F-BA54-698B3AC128C7}"/>
              </a:ext>
            </a:extLst>
          </p:cNvPr>
          <p:cNvSpPr/>
          <p:nvPr/>
        </p:nvSpPr>
        <p:spPr>
          <a:xfrm>
            <a:off x="3437744" y="4591029"/>
            <a:ext cx="446006" cy="520182"/>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dirty="0"/>
              <a:t>M</a:t>
            </a:r>
          </a:p>
        </p:txBody>
      </p:sp>
      <p:sp>
        <p:nvSpPr>
          <p:cNvPr id="124" name="Rectangle: Rounded Corners 123">
            <a:extLst>
              <a:ext uri="{FF2B5EF4-FFF2-40B4-BE49-F238E27FC236}">
                <a16:creationId xmlns:a16="http://schemas.microsoft.com/office/drawing/2014/main" id="{C0276C17-1D4F-4D2D-BDAF-8EE62AEFD8DA}"/>
              </a:ext>
            </a:extLst>
          </p:cNvPr>
          <p:cNvSpPr/>
          <p:nvPr/>
        </p:nvSpPr>
        <p:spPr>
          <a:xfrm>
            <a:off x="4009386" y="4591029"/>
            <a:ext cx="608630" cy="520182"/>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dirty="0"/>
              <a:t>W</a:t>
            </a:r>
          </a:p>
        </p:txBody>
      </p:sp>
      <p:sp>
        <p:nvSpPr>
          <p:cNvPr id="125" name="Rectangle: Rounded Corners 124">
            <a:extLst>
              <a:ext uri="{FF2B5EF4-FFF2-40B4-BE49-F238E27FC236}">
                <a16:creationId xmlns:a16="http://schemas.microsoft.com/office/drawing/2014/main" id="{CF6E5361-2B48-418E-9237-A41E47DC3B11}"/>
              </a:ext>
            </a:extLst>
          </p:cNvPr>
          <p:cNvSpPr/>
          <p:nvPr/>
        </p:nvSpPr>
        <p:spPr>
          <a:xfrm>
            <a:off x="4743652" y="4591029"/>
            <a:ext cx="566455" cy="520182"/>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dirty="0"/>
              <a:t>Mix</a:t>
            </a:r>
          </a:p>
        </p:txBody>
      </p:sp>
      <p:sp>
        <p:nvSpPr>
          <p:cNvPr id="135" name="Rectangle: Rounded Corners 134">
            <a:extLst>
              <a:ext uri="{FF2B5EF4-FFF2-40B4-BE49-F238E27FC236}">
                <a16:creationId xmlns:a16="http://schemas.microsoft.com/office/drawing/2014/main" id="{63BDC86A-3C01-4223-9022-C10A9B186570}"/>
              </a:ext>
            </a:extLst>
          </p:cNvPr>
          <p:cNvSpPr/>
          <p:nvPr/>
        </p:nvSpPr>
        <p:spPr>
          <a:xfrm>
            <a:off x="7884838" y="4112471"/>
            <a:ext cx="396000" cy="396000"/>
          </a:xfrm>
          <a:prstGeom prst="roundRect">
            <a:avLst/>
          </a:prstGeom>
          <a:solidFill>
            <a:srgbClr val="D51C2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200" dirty="0"/>
              <a:t>U18</a:t>
            </a:r>
          </a:p>
        </p:txBody>
      </p:sp>
    </p:spTree>
    <p:extLst>
      <p:ext uri="{BB962C8B-B14F-4D97-AF65-F5344CB8AC3E}">
        <p14:creationId xmlns:p14="http://schemas.microsoft.com/office/powerpoint/2010/main" val="1942239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Rectangle: Rounded Corners 201">
            <a:extLst>
              <a:ext uri="{FF2B5EF4-FFF2-40B4-BE49-F238E27FC236}">
                <a16:creationId xmlns:a16="http://schemas.microsoft.com/office/drawing/2014/main" id="{E898B46C-46D4-4F5D-AF14-D8D36CE84E34}"/>
              </a:ext>
            </a:extLst>
          </p:cNvPr>
          <p:cNvSpPr/>
          <p:nvPr/>
        </p:nvSpPr>
        <p:spPr>
          <a:xfrm>
            <a:off x="762347" y="486256"/>
            <a:ext cx="11246894" cy="957119"/>
          </a:xfrm>
          <a:prstGeom prst="roundRect">
            <a:avLst>
              <a:gd name="adj" fmla="val 7639"/>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a:solidFill>
                  <a:schemeClr val="tx1">
                    <a:lumMod val="75000"/>
                    <a:lumOff val="25000"/>
                  </a:schemeClr>
                </a:solidFill>
              </a:rPr>
              <a:t>Local racing</a:t>
            </a:r>
          </a:p>
          <a:p>
            <a:r>
              <a:rPr lang="en-GB" sz="1400" dirty="0">
                <a:solidFill>
                  <a:schemeClr val="tx1">
                    <a:lumMod val="75000"/>
                    <a:lumOff val="25000"/>
                  </a:schemeClr>
                </a:solidFill>
              </a:rPr>
              <a:t>Club organised</a:t>
            </a:r>
          </a:p>
        </p:txBody>
      </p:sp>
      <p:sp>
        <p:nvSpPr>
          <p:cNvPr id="2" name="Text Placeholder 1">
            <a:extLst>
              <a:ext uri="{FF2B5EF4-FFF2-40B4-BE49-F238E27FC236}">
                <a16:creationId xmlns:a16="http://schemas.microsoft.com/office/drawing/2014/main" id="{B54C0D30-9883-480E-A7DE-D3D07D7FCD23}"/>
              </a:ext>
            </a:extLst>
          </p:cNvPr>
          <p:cNvSpPr>
            <a:spLocks noGrp="1"/>
          </p:cNvSpPr>
          <p:nvPr>
            <p:ph type="body" sz="quarter" idx="13"/>
          </p:nvPr>
        </p:nvSpPr>
        <p:spPr/>
        <p:txBody>
          <a:bodyPr/>
          <a:lstStyle/>
          <a:p>
            <a:r>
              <a:rPr lang="en-GB" dirty="0"/>
              <a:t>Competition Possibilities</a:t>
            </a:r>
          </a:p>
        </p:txBody>
      </p:sp>
      <p:sp>
        <p:nvSpPr>
          <p:cNvPr id="113" name="Rectangle: Rounded Corners 112">
            <a:extLst>
              <a:ext uri="{FF2B5EF4-FFF2-40B4-BE49-F238E27FC236}">
                <a16:creationId xmlns:a16="http://schemas.microsoft.com/office/drawing/2014/main" id="{A4E1455E-D619-4EBA-B8D7-55E057247E3A}"/>
              </a:ext>
            </a:extLst>
          </p:cNvPr>
          <p:cNvSpPr/>
          <p:nvPr/>
        </p:nvSpPr>
        <p:spPr>
          <a:xfrm>
            <a:off x="762345" y="1585659"/>
            <a:ext cx="11246895" cy="957119"/>
          </a:xfrm>
          <a:prstGeom prst="roundRect">
            <a:avLst>
              <a:gd name="adj" fmla="val 7639"/>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a:solidFill>
                  <a:schemeClr val="tx1">
                    <a:lumMod val="75000"/>
                    <a:lumOff val="25000"/>
                  </a:schemeClr>
                </a:solidFill>
              </a:rPr>
              <a:t>Small Regatta </a:t>
            </a:r>
          </a:p>
          <a:p>
            <a:r>
              <a:rPr lang="en-GB" sz="1400" dirty="0">
                <a:solidFill>
                  <a:schemeClr val="tx1">
                    <a:lumMod val="75000"/>
                    <a:lumOff val="25000"/>
                  </a:schemeClr>
                </a:solidFill>
              </a:rPr>
              <a:t>Club organised</a:t>
            </a:r>
          </a:p>
          <a:p>
            <a:r>
              <a:rPr lang="en-GB" sz="1400" dirty="0" err="1">
                <a:solidFill>
                  <a:schemeClr val="tx1">
                    <a:lumMod val="75000"/>
                    <a:lumOff val="25000"/>
                  </a:schemeClr>
                </a:solidFill>
              </a:rPr>
              <a:t>eg</a:t>
            </a:r>
            <a:r>
              <a:rPr lang="en-GB" sz="1400" dirty="0">
                <a:solidFill>
                  <a:schemeClr val="tx1">
                    <a:lumMod val="75000"/>
                    <a:lumOff val="25000"/>
                  </a:schemeClr>
                </a:solidFill>
              </a:rPr>
              <a:t> Northern Winter Series</a:t>
            </a:r>
          </a:p>
        </p:txBody>
      </p:sp>
      <p:pic>
        <p:nvPicPr>
          <p:cNvPr id="5" name="Graphic 4" descr="Clipboard Badge with solid fill">
            <a:extLst>
              <a:ext uri="{FF2B5EF4-FFF2-40B4-BE49-F238E27FC236}">
                <a16:creationId xmlns:a16="http://schemas.microsoft.com/office/drawing/2014/main" id="{A66F43F6-C184-452E-8B18-9D5296AB8C1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06738" y="683086"/>
            <a:ext cx="548968" cy="548968"/>
          </a:xfrm>
          <a:prstGeom prst="rect">
            <a:avLst/>
          </a:prstGeom>
        </p:spPr>
      </p:pic>
      <p:grpSp>
        <p:nvGrpSpPr>
          <p:cNvPr id="22" name="Group 21">
            <a:extLst>
              <a:ext uri="{FF2B5EF4-FFF2-40B4-BE49-F238E27FC236}">
                <a16:creationId xmlns:a16="http://schemas.microsoft.com/office/drawing/2014/main" id="{8FE53491-F9B1-4EA0-88D1-53D587676278}"/>
              </a:ext>
            </a:extLst>
          </p:cNvPr>
          <p:cNvGrpSpPr/>
          <p:nvPr/>
        </p:nvGrpSpPr>
        <p:grpSpPr>
          <a:xfrm>
            <a:off x="5003815" y="697540"/>
            <a:ext cx="749118" cy="672748"/>
            <a:chOff x="2231711" y="1051349"/>
            <a:chExt cx="749118" cy="672748"/>
          </a:xfrm>
        </p:grpSpPr>
        <p:pic>
          <p:nvPicPr>
            <p:cNvPr id="15" name="Graphic 14" descr="Group of men with solid fill">
              <a:extLst>
                <a:ext uri="{FF2B5EF4-FFF2-40B4-BE49-F238E27FC236}">
                  <a16:creationId xmlns:a16="http://schemas.microsoft.com/office/drawing/2014/main" id="{8642B81B-8C35-4ED7-A3F5-0B92909A198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434109" y="1177377"/>
              <a:ext cx="546720" cy="546720"/>
            </a:xfrm>
            <a:prstGeom prst="rect">
              <a:avLst/>
            </a:prstGeom>
          </p:spPr>
        </p:pic>
        <p:pic>
          <p:nvPicPr>
            <p:cNvPr id="17" name="Graphic 16" descr="Group of women with solid fill">
              <a:extLst>
                <a:ext uri="{FF2B5EF4-FFF2-40B4-BE49-F238E27FC236}">
                  <a16:creationId xmlns:a16="http://schemas.microsoft.com/office/drawing/2014/main" id="{EB469727-217A-40E9-A210-D785DF64499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2231711" y="1051349"/>
              <a:ext cx="546720" cy="546720"/>
            </a:xfrm>
            <a:prstGeom prst="rect">
              <a:avLst/>
            </a:prstGeom>
          </p:spPr>
        </p:pic>
      </p:grpSp>
      <p:sp>
        <p:nvSpPr>
          <p:cNvPr id="20" name="TextBox 19">
            <a:extLst>
              <a:ext uri="{FF2B5EF4-FFF2-40B4-BE49-F238E27FC236}">
                <a16:creationId xmlns:a16="http://schemas.microsoft.com/office/drawing/2014/main" id="{E32CF008-5763-4646-8D01-B7E9D0D9AF7F}"/>
              </a:ext>
            </a:extLst>
          </p:cNvPr>
          <p:cNvSpPr txBox="1"/>
          <p:nvPr/>
        </p:nvSpPr>
        <p:spPr>
          <a:xfrm>
            <a:off x="3776428" y="880026"/>
            <a:ext cx="837793" cy="307777"/>
          </a:xfrm>
          <a:prstGeom prst="rect">
            <a:avLst/>
          </a:prstGeom>
          <a:noFill/>
        </p:spPr>
        <p:txBody>
          <a:bodyPr wrap="none" rtlCol="0">
            <a:spAutoFit/>
          </a:bodyPr>
          <a:lstStyle/>
          <a:p>
            <a:r>
              <a:rPr lang="en-GB" sz="1400" dirty="0">
                <a:solidFill>
                  <a:schemeClr val="accent6">
                    <a:lumMod val="75000"/>
                  </a:schemeClr>
                </a:solidFill>
              </a:rPr>
              <a:t>2-3 clubs</a:t>
            </a:r>
          </a:p>
        </p:txBody>
      </p:sp>
      <p:sp>
        <p:nvSpPr>
          <p:cNvPr id="141" name="TextBox 140">
            <a:extLst>
              <a:ext uri="{FF2B5EF4-FFF2-40B4-BE49-F238E27FC236}">
                <a16:creationId xmlns:a16="http://schemas.microsoft.com/office/drawing/2014/main" id="{126E1529-EF47-4EAC-B6CC-2A129BC96441}"/>
              </a:ext>
            </a:extLst>
          </p:cNvPr>
          <p:cNvSpPr txBox="1"/>
          <p:nvPr/>
        </p:nvSpPr>
        <p:spPr>
          <a:xfrm>
            <a:off x="5712088" y="664582"/>
            <a:ext cx="790601" cy="738664"/>
          </a:xfrm>
          <a:prstGeom prst="rect">
            <a:avLst/>
          </a:prstGeom>
          <a:noFill/>
        </p:spPr>
        <p:txBody>
          <a:bodyPr wrap="none" rtlCol="0">
            <a:spAutoFit/>
          </a:bodyPr>
          <a:lstStyle/>
          <a:p>
            <a:pPr algn="ctr"/>
            <a:r>
              <a:rPr lang="en-GB" sz="1400" dirty="0">
                <a:solidFill>
                  <a:srgbClr val="002F5B"/>
                </a:solidFill>
              </a:rPr>
              <a:t>M(10)</a:t>
            </a:r>
          </a:p>
          <a:p>
            <a:pPr algn="ctr"/>
            <a:r>
              <a:rPr lang="en-GB" sz="1400" dirty="0">
                <a:solidFill>
                  <a:srgbClr val="002F5B"/>
                </a:solidFill>
              </a:rPr>
              <a:t>W (10)</a:t>
            </a:r>
          </a:p>
          <a:p>
            <a:pPr algn="ctr"/>
            <a:r>
              <a:rPr lang="en-GB" sz="1400" dirty="0">
                <a:solidFill>
                  <a:srgbClr val="002F5B"/>
                </a:solidFill>
              </a:rPr>
              <a:t>Mix (20)</a:t>
            </a:r>
          </a:p>
        </p:txBody>
      </p:sp>
      <p:sp>
        <p:nvSpPr>
          <p:cNvPr id="142" name="TextBox 141">
            <a:extLst>
              <a:ext uri="{FF2B5EF4-FFF2-40B4-BE49-F238E27FC236}">
                <a16:creationId xmlns:a16="http://schemas.microsoft.com/office/drawing/2014/main" id="{676DE68B-6758-4792-8E71-76E7BC46A4FD}"/>
              </a:ext>
            </a:extLst>
          </p:cNvPr>
          <p:cNvSpPr txBox="1"/>
          <p:nvPr/>
        </p:nvSpPr>
        <p:spPr>
          <a:xfrm>
            <a:off x="9250681" y="1174422"/>
            <a:ext cx="1111073" cy="307777"/>
          </a:xfrm>
          <a:prstGeom prst="rect">
            <a:avLst/>
          </a:prstGeom>
          <a:noFill/>
        </p:spPr>
        <p:txBody>
          <a:bodyPr wrap="none" rtlCol="0">
            <a:spAutoFit/>
          </a:bodyPr>
          <a:lstStyle/>
          <a:p>
            <a:pPr algn="ctr"/>
            <a:r>
              <a:rPr lang="en-GB" sz="1400" dirty="0">
                <a:solidFill>
                  <a:srgbClr val="7030A0"/>
                </a:solidFill>
              </a:rPr>
              <a:t>Club officials</a:t>
            </a:r>
          </a:p>
        </p:txBody>
      </p:sp>
      <p:pic>
        <p:nvPicPr>
          <p:cNvPr id="24" name="Graphic 23" descr="Stopwatch 75% with solid fill">
            <a:extLst>
              <a:ext uri="{FF2B5EF4-FFF2-40B4-BE49-F238E27FC236}">
                <a16:creationId xmlns:a16="http://schemas.microsoft.com/office/drawing/2014/main" id="{2C1946E6-F976-4EEA-A527-54C1185215D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389618" y="671677"/>
            <a:ext cx="724475" cy="724475"/>
          </a:xfrm>
          <a:prstGeom prst="rect">
            <a:avLst/>
          </a:prstGeom>
        </p:spPr>
      </p:pic>
      <p:sp>
        <p:nvSpPr>
          <p:cNvPr id="174" name="TextBox 173">
            <a:extLst>
              <a:ext uri="{FF2B5EF4-FFF2-40B4-BE49-F238E27FC236}">
                <a16:creationId xmlns:a16="http://schemas.microsoft.com/office/drawing/2014/main" id="{D5ED98C4-7203-4E4F-9A23-5ADCE3A0D282}"/>
              </a:ext>
            </a:extLst>
          </p:cNvPr>
          <p:cNvSpPr txBox="1"/>
          <p:nvPr/>
        </p:nvSpPr>
        <p:spPr>
          <a:xfrm>
            <a:off x="7976193" y="664582"/>
            <a:ext cx="1387741" cy="738664"/>
          </a:xfrm>
          <a:prstGeom prst="rect">
            <a:avLst/>
          </a:prstGeom>
          <a:noFill/>
        </p:spPr>
        <p:txBody>
          <a:bodyPr wrap="square" rtlCol="0">
            <a:spAutoFit/>
          </a:bodyPr>
          <a:lstStyle/>
          <a:p>
            <a:pPr algn="ctr"/>
            <a:r>
              <a:rPr lang="en-GB" sz="1400" dirty="0">
                <a:solidFill>
                  <a:srgbClr val="0070C0"/>
                </a:solidFill>
              </a:rPr>
              <a:t>Any distance</a:t>
            </a:r>
          </a:p>
          <a:p>
            <a:pPr algn="ctr"/>
            <a:r>
              <a:rPr lang="en-GB" sz="1400" dirty="0">
                <a:solidFill>
                  <a:srgbClr val="0070C0"/>
                </a:solidFill>
              </a:rPr>
              <a:t>Fun races</a:t>
            </a:r>
          </a:p>
          <a:p>
            <a:pPr algn="ctr"/>
            <a:r>
              <a:rPr lang="en-GB" sz="1400" dirty="0">
                <a:solidFill>
                  <a:srgbClr val="0070C0"/>
                </a:solidFill>
              </a:rPr>
              <a:t>New clubs</a:t>
            </a:r>
          </a:p>
        </p:txBody>
      </p:sp>
      <p:sp>
        <p:nvSpPr>
          <p:cNvPr id="29" name="TextBox 28">
            <a:extLst>
              <a:ext uri="{FF2B5EF4-FFF2-40B4-BE49-F238E27FC236}">
                <a16:creationId xmlns:a16="http://schemas.microsoft.com/office/drawing/2014/main" id="{B3F92FCD-1108-47C9-9E6D-9AEC25BA2812}"/>
              </a:ext>
            </a:extLst>
          </p:cNvPr>
          <p:cNvSpPr txBox="1"/>
          <p:nvPr/>
        </p:nvSpPr>
        <p:spPr>
          <a:xfrm>
            <a:off x="10995986" y="880026"/>
            <a:ext cx="500586" cy="307777"/>
          </a:xfrm>
          <a:prstGeom prst="rect">
            <a:avLst/>
          </a:prstGeom>
          <a:noFill/>
        </p:spPr>
        <p:txBody>
          <a:bodyPr wrap="none" rtlCol="0">
            <a:spAutoFit/>
          </a:bodyPr>
          <a:lstStyle/>
          <a:p>
            <a:pPr algn="ctr"/>
            <a:r>
              <a:rPr lang="en-GB" sz="1400" dirty="0">
                <a:solidFill>
                  <a:schemeClr val="accent6"/>
                </a:solidFill>
              </a:rPr>
              <a:t>2hrs</a:t>
            </a:r>
          </a:p>
        </p:txBody>
      </p:sp>
      <p:pic>
        <p:nvPicPr>
          <p:cNvPr id="31" name="Graphic 30" descr="Ruler with solid fill">
            <a:extLst>
              <a:ext uri="{FF2B5EF4-FFF2-40B4-BE49-F238E27FC236}">
                <a16:creationId xmlns:a16="http://schemas.microsoft.com/office/drawing/2014/main" id="{DFB4385F-D194-47CE-82C2-A37A2E81D7D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336476" y="650920"/>
            <a:ext cx="723777" cy="723777"/>
          </a:xfrm>
          <a:prstGeom prst="rect">
            <a:avLst/>
          </a:prstGeom>
        </p:spPr>
      </p:pic>
      <p:grpSp>
        <p:nvGrpSpPr>
          <p:cNvPr id="180" name="Group 179">
            <a:extLst>
              <a:ext uri="{FF2B5EF4-FFF2-40B4-BE49-F238E27FC236}">
                <a16:creationId xmlns:a16="http://schemas.microsoft.com/office/drawing/2014/main" id="{BB3237C1-50BA-4811-8DA5-4ECB7CD82641}"/>
              </a:ext>
            </a:extLst>
          </p:cNvPr>
          <p:cNvGrpSpPr/>
          <p:nvPr/>
        </p:nvGrpSpPr>
        <p:grpSpPr>
          <a:xfrm>
            <a:off x="5025890" y="1611479"/>
            <a:ext cx="749118" cy="672748"/>
            <a:chOff x="2231711" y="1051349"/>
            <a:chExt cx="749118" cy="672748"/>
          </a:xfrm>
        </p:grpSpPr>
        <p:pic>
          <p:nvPicPr>
            <p:cNvPr id="182" name="Graphic 181" descr="Group of men with solid fill">
              <a:extLst>
                <a:ext uri="{FF2B5EF4-FFF2-40B4-BE49-F238E27FC236}">
                  <a16:creationId xmlns:a16="http://schemas.microsoft.com/office/drawing/2014/main" id="{2C06FC59-9D72-4E60-B7F6-9CE10696868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434109" y="1177377"/>
              <a:ext cx="546720" cy="546720"/>
            </a:xfrm>
            <a:prstGeom prst="rect">
              <a:avLst/>
            </a:prstGeom>
          </p:spPr>
        </p:pic>
        <p:pic>
          <p:nvPicPr>
            <p:cNvPr id="184" name="Graphic 183" descr="Group of women with solid fill">
              <a:extLst>
                <a:ext uri="{FF2B5EF4-FFF2-40B4-BE49-F238E27FC236}">
                  <a16:creationId xmlns:a16="http://schemas.microsoft.com/office/drawing/2014/main" id="{B28A8245-BD57-4B5A-927F-B5EFC65423C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2231711" y="1051349"/>
              <a:ext cx="546720" cy="546720"/>
            </a:xfrm>
            <a:prstGeom prst="rect">
              <a:avLst/>
            </a:prstGeom>
          </p:spPr>
        </p:pic>
      </p:grpSp>
      <p:grpSp>
        <p:nvGrpSpPr>
          <p:cNvPr id="186" name="Group 185">
            <a:extLst>
              <a:ext uri="{FF2B5EF4-FFF2-40B4-BE49-F238E27FC236}">
                <a16:creationId xmlns:a16="http://schemas.microsoft.com/office/drawing/2014/main" id="{24FE608D-C298-4C32-96B4-5D0A663FC54B}"/>
              </a:ext>
            </a:extLst>
          </p:cNvPr>
          <p:cNvGrpSpPr/>
          <p:nvPr/>
        </p:nvGrpSpPr>
        <p:grpSpPr>
          <a:xfrm>
            <a:off x="2877304" y="672026"/>
            <a:ext cx="978147" cy="723777"/>
            <a:chOff x="1132053" y="-327052"/>
            <a:chExt cx="1466251" cy="1439422"/>
          </a:xfrm>
        </p:grpSpPr>
        <p:pic>
          <p:nvPicPr>
            <p:cNvPr id="188" name="Graphic 187" descr="A dragon">
              <a:extLst>
                <a:ext uri="{FF2B5EF4-FFF2-40B4-BE49-F238E27FC236}">
                  <a16:creationId xmlns:a16="http://schemas.microsoft.com/office/drawing/2014/main" id="{647079A2-950D-4B73-940D-72C9684CC3B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32053" y="-327052"/>
              <a:ext cx="1164296" cy="1164296"/>
            </a:xfrm>
            <a:prstGeom prst="rect">
              <a:avLst/>
            </a:prstGeom>
          </p:spPr>
        </p:pic>
        <p:pic>
          <p:nvPicPr>
            <p:cNvPr id="190" name="Graphic 189" descr="A dragon">
              <a:extLst>
                <a:ext uri="{FF2B5EF4-FFF2-40B4-BE49-F238E27FC236}">
                  <a16:creationId xmlns:a16="http://schemas.microsoft.com/office/drawing/2014/main" id="{882D6EF1-9A5E-46D5-A232-F9F87E02B4B0}"/>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393225" y="-310267"/>
              <a:ext cx="1164296" cy="1164296"/>
            </a:xfrm>
            <a:prstGeom prst="rect">
              <a:avLst/>
            </a:prstGeom>
          </p:spPr>
        </p:pic>
        <p:pic>
          <p:nvPicPr>
            <p:cNvPr id="192" name="Graphic 191" descr="A dragon">
              <a:extLst>
                <a:ext uri="{FF2B5EF4-FFF2-40B4-BE49-F238E27FC236}">
                  <a16:creationId xmlns:a16="http://schemas.microsoft.com/office/drawing/2014/main" id="{5937CA62-C0EB-480D-8293-4448683DBE94}"/>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434008" y="-51926"/>
              <a:ext cx="1164296" cy="1164296"/>
            </a:xfrm>
            <a:prstGeom prst="rect">
              <a:avLst/>
            </a:prstGeom>
          </p:spPr>
        </p:pic>
      </p:grpSp>
      <p:sp>
        <p:nvSpPr>
          <p:cNvPr id="193" name="TextBox 192">
            <a:extLst>
              <a:ext uri="{FF2B5EF4-FFF2-40B4-BE49-F238E27FC236}">
                <a16:creationId xmlns:a16="http://schemas.microsoft.com/office/drawing/2014/main" id="{CAEECF1E-645C-4878-B190-4ED1EE5BCECE}"/>
              </a:ext>
            </a:extLst>
          </p:cNvPr>
          <p:cNvSpPr txBox="1"/>
          <p:nvPr/>
        </p:nvSpPr>
        <p:spPr>
          <a:xfrm>
            <a:off x="3776428" y="1801774"/>
            <a:ext cx="837793" cy="307777"/>
          </a:xfrm>
          <a:prstGeom prst="rect">
            <a:avLst/>
          </a:prstGeom>
          <a:noFill/>
        </p:spPr>
        <p:txBody>
          <a:bodyPr wrap="none" rtlCol="0">
            <a:spAutoFit/>
          </a:bodyPr>
          <a:lstStyle/>
          <a:p>
            <a:r>
              <a:rPr lang="en-GB" sz="1400" dirty="0">
                <a:solidFill>
                  <a:schemeClr val="accent6">
                    <a:lumMod val="75000"/>
                  </a:schemeClr>
                </a:solidFill>
              </a:rPr>
              <a:t>5-6 clubs</a:t>
            </a:r>
          </a:p>
        </p:txBody>
      </p:sp>
      <p:sp>
        <p:nvSpPr>
          <p:cNvPr id="194" name="TextBox 193">
            <a:extLst>
              <a:ext uri="{FF2B5EF4-FFF2-40B4-BE49-F238E27FC236}">
                <a16:creationId xmlns:a16="http://schemas.microsoft.com/office/drawing/2014/main" id="{606C17FF-2460-4F9C-A8A3-DD22878586E1}"/>
              </a:ext>
            </a:extLst>
          </p:cNvPr>
          <p:cNvSpPr txBox="1"/>
          <p:nvPr/>
        </p:nvSpPr>
        <p:spPr>
          <a:xfrm>
            <a:off x="5904268" y="1761007"/>
            <a:ext cx="1152881" cy="523220"/>
          </a:xfrm>
          <a:prstGeom prst="rect">
            <a:avLst/>
          </a:prstGeom>
          <a:noFill/>
        </p:spPr>
        <p:txBody>
          <a:bodyPr wrap="none" rtlCol="0">
            <a:spAutoFit/>
          </a:bodyPr>
          <a:lstStyle/>
          <a:p>
            <a:pPr algn="ctr"/>
            <a:r>
              <a:rPr lang="en-GB" sz="1400" dirty="0">
                <a:solidFill>
                  <a:srgbClr val="002F5B"/>
                </a:solidFill>
              </a:rPr>
              <a:t>M, W, </a:t>
            </a:r>
          </a:p>
          <a:p>
            <a:pPr algn="ctr"/>
            <a:r>
              <a:rPr lang="en-GB" sz="1400" dirty="0">
                <a:solidFill>
                  <a:srgbClr val="002F5B"/>
                </a:solidFill>
              </a:rPr>
              <a:t>Mix, Senior A</a:t>
            </a:r>
          </a:p>
        </p:txBody>
      </p:sp>
      <p:sp>
        <p:nvSpPr>
          <p:cNvPr id="198" name="TextBox 197">
            <a:extLst>
              <a:ext uri="{FF2B5EF4-FFF2-40B4-BE49-F238E27FC236}">
                <a16:creationId xmlns:a16="http://schemas.microsoft.com/office/drawing/2014/main" id="{8418192A-BBBF-4954-95A4-2B5B40697800}"/>
              </a:ext>
            </a:extLst>
          </p:cNvPr>
          <p:cNvSpPr txBox="1"/>
          <p:nvPr/>
        </p:nvSpPr>
        <p:spPr>
          <a:xfrm>
            <a:off x="8083783" y="1708834"/>
            <a:ext cx="673582" cy="738664"/>
          </a:xfrm>
          <a:prstGeom prst="rect">
            <a:avLst/>
          </a:prstGeom>
          <a:noFill/>
        </p:spPr>
        <p:txBody>
          <a:bodyPr wrap="none" rtlCol="0">
            <a:spAutoFit/>
          </a:bodyPr>
          <a:lstStyle/>
          <a:p>
            <a:pPr algn="ctr"/>
            <a:r>
              <a:rPr lang="en-GB" sz="1400" dirty="0">
                <a:solidFill>
                  <a:srgbClr val="0070C0"/>
                </a:solidFill>
              </a:rPr>
              <a:t>Slalom</a:t>
            </a:r>
          </a:p>
          <a:p>
            <a:pPr algn="ctr"/>
            <a:r>
              <a:rPr lang="en-GB" sz="1400" dirty="0">
                <a:solidFill>
                  <a:srgbClr val="0070C0"/>
                </a:solidFill>
              </a:rPr>
              <a:t>200m</a:t>
            </a:r>
          </a:p>
          <a:p>
            <a:pPr algn="ctr"/>
            <a:r>
              <a:rPr lang="en-GB" sz="1400" dirty="0">
                <a:solidFill>
                  <a:srgbClr val="0070C0"/>
                </a:solidFill>
              </a:rPr>
              <a:t>500m</a:t>
            </a:r>
          </a:p>
        </p:txBody>
      </p:sp>
      <p:pic>
        <p:nvPicPr>
          <p:cNvPr id="200" name="Graphic 199" descr="Ruler with solid fill">
            <a:extLst>
              <a:ext uri="{FF2B5EF4-FFF2-40B4-BE49-F238E27FC236}">
                <a16:creationId xmlns:a16="http://schemas.microsoft.com/office/drawing/2014/main" id="{866C6E6B-4778-446C-9C54-ABAAEF5F20E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393004" y="1652333"/>
            <a:ext cx="723777" cy="723777"/>
          </a:xfrm>
          <a:prstGeom prst="rect">
            <a:avLst/>
          </a:prstGeom>
        </p:spPr>
      </p:pic>
      <p:sp>
        <p:nvSpPr>
          <p:cNvPr id="252" name="TextBox 251">
            <a:extLst>
              <a:ext uri="{FF2B5EF4-FFF2-40B4-BE49-F238E27FC236}">
                <a16:creationId xmlns:a16="http://schemas.microsoft.com/office/drawing/2014/main" id="{846B2D7F-646C-4005-A78D-6955D9C86149}"/>
              </a:ext>
            </a:extLst>
          </p:cNvPr>
          <p:cNvSpPr txBox="1"/>
          <p:nvPr/>
        </p:nvSpPr>
        <p:spPr>
          <a:xfrm>
            <a:off x="6480709" y="664582"/>
            <a:ext cx="505780" cy="738664"/>
          </a:xfrm>
          <a:prstGeom prst="rect">
            <a:avLst/>
          </a:prstGeom>
          <a:noFill/>
        </p:spPr>
        <p:txBody>
          <a:bodyPr wrap="none" rtlCol="0">
            <a:spAutoFit/>
          </a:bodyPr>
          <a:lstStyle/>
          <a:p>
            <a:pPr algn="ctr"/>
            <a:endParaRPr lang="en-GB" sz="1400" dirty="0">
              <a:solidFill>
                <a:srgbClr val="002F5B"/>
              </a:solidFill>
            </a:endParaRPr>
          </a:p>
          <a:p>
            <a:pPr algn="ctr"/>
            <a:r>
              <a:rPr lang="en-GB" sz="1400" dirty="0">
                <a:solidFill>
                  <a:srgbClr val="002F5B"/>
                </a:solidFill>
              </a:rPr>
              <a:t>ACS</a:t>
            </a:r>
          </a:p>
          <a:p>
            <a:pPr algn="ctr"/>
            <a:r>
              <a:rPr lang="en-GB" sz="1400" dirty="0">
                <a:solidFill>
                  <a:srgbClr val="002F5B"/>
                </a:solidFill>
              </a:rPr>
              <a:t>Para</a:t>
            </a:r>
          </a:p>
        </p:txBody>
      </p:sp>
      <p:grpSp>
        <p:nvGrpSpPr>
          <p:cNvPr id="301" name="Group 300">
            <a:extLst>
              <a:ext uri="{FF2B5EF4-FFF2-40B4-BE49-F238E27FC236}">
                <a16:creationId xmlns:a16="http://schemas.microsoft.com/office/drawing/2014/main" id="{64B48B91-A89E-4DF1-9460-0AAC3C197A6F}"/>
              </a:ext>
            </a:extLst>
          </p:cNvPr>
          <p:cNvGrpSpPr/>
          <p:nvPr/>
        </p:nvGrpSpPr>
        <p:grpSpPr>
          <a:xfrm>
            <a:off x="2886911" y="1675760"/>
            <a:ext cx="978147" cy="723777"/>
            <a:chOff x="1132053" y="-327052"/>
            <a:chExt cx="1466251" cy="1439422"/>
          </a:xfrm>
        </p:grpSpPr>
        <p:pic>
          <p:nvPicPr>
            <p:cNvPr id="302" name="Graphic 301" descr="A dragon">
              <a:extLst>
                <a:ext uri="{FF2B5EF4-FFF2-40B4-BE49-F238E27FC236}">
                  <a16:creationId xmlns:a16="http://schemas.microsoft.com/office/drawing/2014/main" id="{B95B4473-141A-4312-8C5E-E90727C83B8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32053" y="-327052"/>
              <a:ext cx="1164296" cy="1164296"/>
            </a:xfrm>
            <a:prstGeom prst="rect">
              <a:avLst/>
            </a:prstGeom>
          </p:spPr>
        </p:pic>
        <p:pic>
          <p:nvPicPr>
            <p:cNvPr id="303" name="Graphic 302" descr="A dragon">
              <a:extLst>
                <a:ext uri="{FF2B5EF4-FFF2-40B4-BE49-F238E27FC236}">
                  <a16:creationId xmlns:a16="http://schemas.microsoft.com/office/drawing/2014/main" id="{C4BB681F-FBEA-4772-BAE8-72C782C3F3F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393225" y="-310267"/>
              <a:ext cx="1164296" cy="1164296"/>
            </a:xfrm>
            <a:prstGeom prst="rect">
              <a:avLst/>
            </a:prstGeom>
          </p:spPr>
        </p:pic>
        <p:pic>
          <p:nvPicPr>
            <p:cNvPr id="304" name="Graphic 303" descr="A dragon">
              <a:extLst>
                <a:ext uri="{FF2B5EF4-FFF2-40B4-BE49-F238E27FC236}">
                  <a16:creationId xmlns:a16="http://schemas.microsoft.com/office/drawing/2014/main" id="{346C4A1C-6D16-4651-8DA1-A897B1458277}"/>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434008" y="-51926"/>
              <a:ext cx="1164296" cy="1164296"/>
            </a:xfrm>
            <a:prstGeom prst="rect">
              <a:avLst/>
            </a:prstGeom>
          </p:spPr>
        </p:pic>
      </p:grpSp>
      <p:pic>
        <p:nvPicPr>
          <p:cNvPr id="305" name="Graphic 304" descr="Clipboard Badge with solid fill">
            <a:extLst>
              <a:ext uri="{FF2B5EF4-FFF2-40B4-BE49-F238E27FC236}">
                <a16:creationId xmlns:a16="http://schemas.microsoft.com/office/drawing/2014/main" id="{3F003709-FA1A-41F2-BCEE-2F44A0507B0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94471" y="1660227"/>
            <a:ext cx="548968" cy="548968"/>
          </a:xfrm>
          <a:prstGeom prst="rect">
            <a:avLst/>
          </a:prstGeom>
        </p:spPr>
      </p:pic>
      <p:sp>
        <p:nvSpPr>
          <p:cNvPr id="306" name="TextBox 305">
            <a:extLst>
              <a:ext uri="{FF2B5EF4-FFF2-40B4-BE49-F238E27FC236}">
                <a16:creationId xmlns:a16="http://schemas.microsoft.com/office/drawing/2014/main" id="{6AEFC4E4-5F9E-443E-901A-ECB18F936CD1}"/>
              </a:ext>
            </a:extLst>
          </p:cNvPr>
          <p:cNvSpPr txBox="1"/>
          <p:nvPr/>
        </p:nvSpPr>
        <p:spPr>
          <a:xfrm>
            <a:off x="9236478" y="2197590"/>
            <a:ext cx="1111073" cy="307777"/>
          </a:xfrm>
          <a:prstGeom prst="rect">
            <a:avLst/>
          </a:prstGeom>
          <a:noFill/>
        </p:spPr>
        <p:txBody>
          <a:bodyPr wrap="none" rtlCol="0">
            <a:spAutoFit/>
          </a:bodyPr>
          <a:lstStyle/>
          <a:p>
            <a:pPr algn="ctr"/>
            <a:r>
              <a:rPr lang="en-GB" sz="1400" dirty="0">
                <a:solidFill>
                  <a:srgbClr val="7030A0"/>
                </a:solidFill>
              </a:rPr>
              <a:t>Club officials</a:t>
            </a:r>
          </a:p>
        </p:txBody>
      </p:sp>
      <p:pic>
        <p:nvPicPr>
          <p:cNvPr id="307" name="Graphic 306" descr="Stopwatch 75% with solid fill">
            <a:extLst>
              <a:ext uri="{FF2B5EF4-FFF2-40B4-BE49-F238E27FC236}">
                <a16:creationId xmlns:a16="http://schemas.microsoft.com/office/drawing/2014/main" id="{BF66C304-6367-4697-8F05-8D74F0201C9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389618" y="1676597"/>
            <a:ext cx="724475" cy="724475"/>
          </a:xfrm>
          <a:prstGeom prst="rect">
            <a:avLst/>
          </a:prstGeom>
        </p:spPr>
      </p:pic>
      <p:sp>
        <p:nvSpPr>
          <p:cNvPr id="308" name="TextBox 307">
            <a:extLst>
              <a:ext uri="{FF2B5EF4-FFF2-40B4-BE49-F238E27FC236}">
                <a16:creationId xmlns:a16="http://schemas.microsoft.com/office/drawing/2014/main" id="{D9BD6FD2-3422-4E40-9C6B-8F344A66F796}"/>
              </a:ext>
            </a:extLst>
          </p:cNvPr>
          <p:cNvSpPr txBox="1"/>
          <p:nvPr/>
        </p:nvSpPr>
        <p:spPr>
          <a:xfrm>
            <a:off x="10995986" y="2091952"/>
            <a:ext cx="500586" cy="307777"/>
          </a:xfrm>
          <a:prstGeom prst="rect">
            <a:avLst/>
          </a:prstGeom>
          <a:noFill/>
        </p:spPr>
        <p:txBody>
          <a:bodyPr wrap="none" rtlCol="0">
            <a:spAutoFit/>
          </a:bodyPr>
          <a:lstStyle/>
          <a:p>
            <a:pPr algn="ctr"/>
            <a:r>
              <a:rPr lang="en-GB" sz="1400" dirty="0">
                <a:solidFill>
                  <a:schemeClr val="accent6"/>
                </a:solidFill>
              </a:rPr>
              <a:t>2hrs</a:t>
            </a:r>
          </a:p>
        </p:txBody>
      </p:sp>
      <p:sp>
        <p:nvSpPr>
          <p:cNvPr id="126" name="Rectangle: Rounded Corners 125">
            <a:extLst>
              <a:ext uri="{FF2B5EF4-FFF2-40B4-BE49-F238E27FC236}">
                <a16:creationId xmlns:a16="http://schemas.microsoft.com/office/drawing/2014/main" id="{CD120511-FF4D-4F44-AF61-F3C4610A7088}"/>
              </a:ext>
            </a:extLst>
          </p:cNvPr>
          <p:cNvSpPr/>
          <p:nvPr/>
        </p:nvSpPr>
        <p:spPr>
          <a:xfrm>
            <a:off x="790209" y="2695361"/>
            <a:ext cx="11246893" cy="957119"/>
          </a:xfrm>
          <a:prstGeom prst="roundRect">
            <a:avLst>
              <a:gd name="adj" fmla="val 7639"/>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a:solidFill>
                  <a:schemeClr val="tx1">
                    <a:lumMod val="75000"/>
                    <a:lumOff val="25000"/>
                  </a:schemeClr>
                </a:solidFill>
              </a:rPr>
              <a:t>Long distance racing</a:t>
            </a:r>
          </a:p>
          <a:p>
            <a:r>
              <a:rPr lang="en-GB" sz="1400" dirty="0" err="1">
                <a:solidFill>
                  <a:schemeClr val="tx1">
                    <a:lumMod val="75000"/>
                    <a:lumOff val="25000"/>
                  </a:schemeClr>
                </a:solidFill>
              </a:rPr>
              <a:t>eg</a:t>
            </a:r>
            <a:r>
              <a:rPr lang="en-GB" sz="1400" dirty="0">
                <a:solidFill>
                  <a:schemeClr val="tx1">
                    <a:lumMod val="75000"/>
                    <a:lumOff val="25000"/>
                  </a:schemeClr>
                </a:solidFill>
              </a:rPr>
              <a:t> Henley Winter Series</a:t>
            </a:r>
          </a:p>
          <a:p>
            <a:endParaRPr lang="en-GB" sz="1400" dirty="0">
              <a:solidFill>
                <a:schemeClr val="tx1">
                  <a:lumMod val="75000"/>
                  <a:lumOff val="25000"/>
                </a:schemeClr>
              </a:solidFill>
            </a:endParaRPr>
          </a:p>
        </p:txBody>
      </p:sp>
      <p:sp>
        <p:nvSpPr>
          <p:cNvPr id="257" name="TextBox 256">
            <a:extLst>
              <a:ext uri="{FF2B5EF4-FFF2-40B4-BE49-F238E27FC236}">
                <a16:creationId xmlns:a16="http://schemas.microsoft.com/office/drawing/2014/main" id="{551B1BFB-A73C-43F9-B709-CEB2E41444E3}"/>
              </a:ext>
            </a:extLst>
          </p:cNvPr>
          <p:cNvSpPr txBox="1"/>
          <p:nvPr/>
        </p:nvSpPr>
        <p:spPr>
          <a:xfrm>
            <a:off x="3776428" y="2888928"/>
            <a:ext cx="873061" cy="307777"/>
          </a:xfrm>
          <a:prstGeom prst="rect">
            <a:avLst/>
          </a:prstGeom>
          <a:noFill/>
        </p:spPr>
        <p:txBody>
          <a:bodyPr wrap="none" rtlCol="0">
            <a:spAutoFit/>
          </a:bodyPr>
          <a:lstStyle/>
          <a:p>
            <a:r>
              <a:rPr lang="en-GB" sz="1400" dirty="0">
                <a:solidFill>
                  <a:schemeClr val="accent6">
                    <a:lumMod val="75000"/>
                  </a:schemeClr>
                </a:solidFill>
              </a:rPr>
              <a:t>10+ clubs</a:t>
            </a:r>
          </a:p>
        </p:txBody>
      </p:sp>
      <p:sp>
        <p:nvSpPr>
          <p:cNvPr id="267" name="TextBox 266">
            <a:extLst>
              <a:ext uri="{FF2B5EF4-FFF2-40B4-BE49-F238E27FC236}">
                <a16:creationId xmlns:a16="http://schemas.microsoft.com/office/drawing/2014/main" id="{1FCCF858-FAF5-4BAD-B859-2D1639404AE1}"/>
              </a:ext>
            </a:extLst>
          </p:cNvPr>
          <p:cNvSpPr txBox="1"/>
          <p:nvPr/>
        </p:nvSpPr>
        <p:spPr>
          <a:xfrm>
            <a:off x="6109930" y="3015273"/>
            <a:ext cx="923971" cy="307777"/>
          </a:xfrm>
          <a:prstGeom prst="rect">
            <a:avLst/>
          </a:prstGeom>
          <a:noFill/>
        </p:spPr>
        <p:txBody>
          <a:bodyPr wrap="none" rtlCol="0">
            <a:spAutoFit/>
          </a:bodyPr>
          <a:lstStyle/>
          <a:p>
            <a:pPr algn="ctr"/>
            <a:r>
              <a:rPr lang="en-GB" sz="1400" dirty="0">
                <a:solidFill>
                  <a:srgbClr val="002F5B"/>
                </a:solidFill>
              </a:rPr>
              <a:t>M, W, Mix</a:t>
            </a:r>
          </a:p>
        </p:txBody>
      </p:sp>
      <p:grpSp>
        <p:nvGrpSpPr>
          <p:cNvPr id="309" name="Group 308">
            <a:extLst>
              <a:ext uri="{FF2B5EF4-FFF2-40B4-BE49-F238E27FC236}">
                <a16:creationId xmlns:a16="http://schemas.microsoft.com/office/drawing/2014/main" id="{A808431C-A9DF-4473-82D6-D60682C6072C}"/>
              </a:ext>
            </a:extLst>
          </p:cNvPr>
          <p:cNvGrpSpPr/>
          <p:nvPr/>
        </p:nvGrpSpPr>
        <p:grpSpPr>
          <a:xfrm>
            <a:off x="5066351" y="2767102"/>
            <a:ext cx="749118" cy="672748"/>
            <a:chOff x="2231711" y="1051349"/>
            <a:chExt cx="749118" cy="672748"/>
          </a:xfrm>
        </p:grpSpPr>
        <p:pic>
          <p:nvPicPr>
            <p:cNvPr id="310" name="Graphic 309" descr="Group of men with solid fill">
              <a:extLst>
                <a:ext uri="{FF2B5EF4-FFF2-40B4-BE49-F238E27FC236}">
                  <a16:creationId xmlns:a16="http://schemas.microsoft.com/office/drawing/2014/main" id="{3008E442-8032-415D-83B8-88B82DB4CD4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434109" y="1177377"/>
              <a:ext cx="546720" cy="546720"/>
            </a:xfrm>
            <a:prstGeom prst="rect">
              <a:avLst/>
            </a:prstGeom>
          </p:spPr>
        </p:pic>
        <p:pic>
          <p:nvPicPr>
            <p:cNvPr id="311" name="Graphic 310" descr="Group of women with solid fill">
              <a:extLst>
                <a:ext uri="{FF2B5EF4-FFF2-40B4-BE49-F238E27FC236}">
                  <a16:creationId xmlns:a16="http://schemas.microsoft.com/office/drawing/2014/main" id="{5F1EEC82-525E-424B-A916-34653E34010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2231711" y="1051349"/>
              <a:ext cx="546720" cy="546720"/>
            </a:xfrm>
            <a:prstGeom prst="rect">
              <a:avLst/>
            </a:prstGeom>
          </p:spPr>
        </p:pic>
      </p:grpSp>
      <p:sp>
        <p:nvSpPr>
          <p:cNvPr id="312" name="TextBox 311">
            <a:extLst>
              <a:ext uri="{FF2B5EF4-FFF2-40B4-BE49-F238E27FC236}">
                <a16:creationId xmlns:a16="http://schemas.microsoft.com/office/drawing/2014/main" id="{07E01C47-D1EA-4DFF-83C8-6206E6BE8AAA}"/>
              </a:ext>
            </a:extLst>
          </p:cNvPr>
          <p:cNvSpPr txBox="1"/>
          <p:nvPr/>
        </p:nvSpPr>
        <p:spPr>
          <a:xfrm>
            <a:off x="8045539" y="2831022"/>
            <a:ext cx="692818" cy="307777"/>
          </a:xfrm>
          <a:prstGeom prst="rect">
            <a:avLst/>
          </a:prstGeom>
          <a:noFill/>
        </p:spPr>
        <p:txBody>
          <a:bodyPr wrap="none" rtlCol="0">
            <a:spAutoFit/>
          </a:bodyPr>
          <a:lstStyle/>
          <a:p>
            <a:pPr algn="ctr"/>
            <a:r>
              <a:rPr lang="en-GB" sz="1400" dirty="0">
                <a:solidFill>
                  <a:srgbClr val="0070C0"/>
                </a:solidFill>
              </a:rPr>
              <a:t>5000m</a:t>
            </a:r>
          </a:p>
        </p:txBody>
      </p:sp>
      <p:pic>
        <p:nvPicPr>
          <p:cNvPr id="313" name="Graphic 312" descr="Ruler with solid fill">
            <a:extLst>
              <a:ext uri="{FF2B5EF4-FFF2-40B4-BE49-F238E27FC236}">
                <a16:creationId xmlns:a16="http://schemas.microsoft.com/office/drawing/2014/main" id="{06A1A9EB-0CD7-4E00-80ED-D1966B9AF68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335275" y="2805778"/>
            <a:ext cx="723777" cy="723777"/>
          </a:xfrm>
          <a:prstGeom prst="rect">
            <a:avLst/>
          </a:prstGeom>
        </p:spPr>
      </p:pic>
      <p:pic>
        <p:nvPicPr>
          <p:cNvPr id="314" name="Graphic 313" descr="Clipboard Badge with solid fill">
            <a:extLst>
              <a:ext uri="{FF2B5EF4-FFF2-40B4-BE49-F238E27FC236}">
                <a16:creationId xmlns:a16="http://schemas.microsoft.com/office/drawing/2014/main" id="{8BAA4E5A-8531-45C2-8E8D-30978899E67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06738" y="2695361"/>
            <a:ext cx="548968" cy="548968"/>
          </a:xfrm>
          <a:prstGeom prst="rect">
            <a:avLst/>
          </a:prstGeom>
        </p:spPr>
      </p:pic>
      <p:sp>
        <p:nvSpPr>
          <p:cNvPr id="315" name="TextBox 314">
            <a:extLst>
              <a:ext uri="{FF2B5EF4-FFF2-40B4-BE49-F238E27FC236}">
                <a16:creationId xmlns:a16="http://schemas.microsoft.com/office/drawing/2014/main" id="{F16704C4-443B-40D4-A784-EFDAEDA0CC1B}"/>
              </a:ext>
            </a:extLst>
          </p:cNvPr>
          <p:cNvSpPr txBox="1"/>
          <p:nvPr/>
        </p:nvSpPr>
        <p:spPr>
          <a:xfrm>
            <a:off x="9197623" y="3286433"/>
            <a:ext cx="1111073" cy="307777"/>
          </a:xfrm>
          <a:prstGeom prst="rect">
            <a:avLst/>
          </a:prstGeom>
          <a:noFill/>
        </p:spPr>
        <p:txBody>
          <a:bodyPr wrap="none" rtlCol="0">
            <a:spAutoFit/>
          </a:bodyPr>
          <a:lstStyle/>
          <a:p>
            <a:pPr algn="ctr"/>
            <a:r>
              <a:rPr lang="en-GB" sz="1400" dirty="0">
                <a:solidFill>
                  <a:srgbClr val="7030A0"/>
                </a:solidFill>
              </a:rPr>
              <a:t>Club officials</a:t>
            </a:r>
          </a:p>
        </p:txBody>
      </p:sp>
      <p:pic>
        <p:nvPicPr>
          <p:cNvPr id="316" name="Graphic 315" descr="Stopwatch 75% with solid fill">
            <a:extLst>
              <a:ext uri="{FF2B5EF4-FFF2-40B4-BE49-F238E27FC236}">
                <a16:creationId xmlns:a16="http://schemas.microsoft.com/office/drawing/2014/main" id="{CFF19094-5F39-4902-BD58-B49FDF66B67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389618" y="2720351"/>
            <a:ext cx="724475" cy="724475"/>
          </a:xfrm>
          <a:prstGeom prst="rect">
            <a:avLst/>
          </a:prstGeom>
        </p:spPr>
      </p:pic>
      <p:sp>
        <p:nvSpPr>
          <p:cNvPr id="317" name="TextBox 316">
            <a:extLst>
              <a:ext uri="{FF2B5EF4-FFF2-40B4-BE49-F238E27FC236}">
                <a16:creationId xmlns:a16="http://schemas.microsoft.com/office/drawing/2014/main" id="{8E312B53-6F52-4209-B75E-3592CE678AB7}"/>
              </a:ext>
            </a:extLst>
          </p:cNvPr>
          <p:cNvSpPr txBox="1"/>
          <p:nvPr/>
        </p:nvSpPr>
        <p:spPr>
          <a:xfrm>
            <a:off x="10995986" y="3135706"/>
            <a:ext cx="780791" cy="307777"/>
          </a:xfrm>
          <a:prstGeom prst="rect">
            <a:avLst/>
          </a:prstGeom>
          <a:noFill/>
        </p:spPr>
        <p:txBody>
          <a:bodyPr wrap="none" rtlCol="0">
            <a:spAutoFit/>
          </a:bodyPr>
          <a:lstStyle/>
          <a:p>
            <a:pPr algn="ctr"/>
            <a:r>
              <a:rPr lang="en-GB" sz="1400" dirty="0">
                <a:solidFill>
                  <a:schemeClr val="accent6"/>
                </a:solidFill>
              </a:rPr>
              <a:t>0.5 days</a:t>
            </a:r>
          </a:p>
        </p:txBody>
      </p:sp>
      <p:grpSp>
        <p:nvGrpSpPr>
          <p:cNvPr id="318" name="Group 317">
            <a:extLst>
              <a:ext uri="{FF2B5EF4-FFF2-40B4-BE49-F238E27FC236}">
                <a16:creationId xmlns:a16="http://schemas.microsoft.com/office/drawing/2014/main" id="{6FE3BC6E-1466-4B47-A005-DC7B60B5C8FE}"/>
              </a:ext>
            </a:extLst>
          </p:cNvPr>
          <p:cNvGrpSpPr/>
          <p:nvPr/>
        </p:nvGrpSpPr>
        <p:grpSpPr>
          <a:xfrm>
            <a:off x="2886911" y="2766903"/>
            <a:ext cx="978147" cy="723777"/>
            <a:chOff x="1132053" y="-327052"/>
            <a:chExt cx="1466251" cy="1439422"/>
          </a:xfrm>
        </p:grpSpPr>
        <p:pic>
          <p:nvPicPr>
            <p:cNvPr id="319" name="Graphic 318" descr="A dragon">
              <a:extLst>
                <a:ext uri="{FF2B5EF4-FFF2-40B4-BE49-F238E27FC236}">
                  <a16:creationId xmlns:a16="http://schemas.microsoft.com/office/drawing/2014/main" id="{E41FACFB-AAFA-46B0-AA61-CA79AE1DA2A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32053" y="-327052"/>
              <a:ext cx="1164296" cy="1164296"/>
            </a:xfrm>
            <a:prstGeom prst="rect">
              <a:avLst/>
            </a:prstGeom>
          </p:spPr>
        </p:pic>
        <p:pic>
          <p:nvPicPr>
            <p:cNvPr id="320" name="Graphic 319" descr="A dragon">
              <a:extLst>
                <a:ext uri="{FF2B5EF4-FFF2-40B4-BE49-F238E27FC236}">
                  <a16:creationId xmlns:a16="http://schemas.microsoft.com/office/drawing/2014/main" id="{83DF83F6-0303-446D-8F12-FA1494C1CE4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393225" y="-310267"/>
              <a:ext cx="1164296" cy="1164296"/>
            </a:xfrm>
            <a:prstGeom prst="rect">
              <a:avLst/>
            </a:prstGeom>
          </p:spPr>
        </p:pic>
        <p:pic>
          <p:nvPicPr>
            <p:cNvPr id="321" name="Graphic 320" descr="A dragon">
              <a:extLst>
                <a:ext uri="{FF2B5EF4-FFF2-40B4-BE49-F238E27FC236}">
                  <a16:creationId xmlns:a16="http://schemas.microsoft.com/office/drawing/2014/main" id="{6AC5A96E-8882-4F8D-842B-24E84FC2A74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434008" y="-51926"/>
              <a:ext cx="1164296" cy="1164296"/>
            </a:xfrm>
            <a:prstGeom prst="rect">
              <a:avLst/>
            </a:prstGeom>
          </p:spPr>
        </p:pic>
      </p:grpSp>
      <p:sp>
        <p:nvSpPr>
          <p:cNvPr id="323" name="Rectangle: Rounded Corners 322">
            <a:extLst>
              <a:ext uri="{FF2B5EF4-FFF2-40B4-BE49-F238E27FC236}">
                <a16:creationId xmlns:a16="http://schemas.microsoft.com/office/drawing/2014/main" id="{15882FA3-58DA-4F56-A3C1-1C4A7AE7F004}"/>
              </a:ext>
            </a:extLst>
          </p:cNvPr>
          <p:cNvSpPr/>
          <p:nvPr/>
        </p:nvSpPr>
        <p:spPr>
          <a:xfrm>
            <a:off x="762345" y="3806707"/>
            <a:ext cx="11246893" cy="957119"/>
          </a:xfrm>
          <a:prstGeom prst="roundRect">
            <a:avLst>
              <a:gd name="adj" fmla="val 7639"/>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a:solidFill>
                  <a:schemeClr val="tx1">
                    <a:lumMod val="75000"/>
                    <a:lumOff val="25000"/>
                  </a:schemeClr>
                </a:solidFill>
              </a:rPr>
              <a:t>Regional Regatta </a:t>
            </a:r>
          </a:p>
          <a:p>
            <a:r>
              <a:rPr lang="en-GB" sz="1400" dirty="0" err="1">
                <a:solidFill>
                  <a:schemeClr val="tx1">
                    <a:lumMod val="75000"/>
                    <a:lumOff val="25000"/>
                  </a:schemeClr>
                </a:solidFill>
              </a:rPr>
              <a:t>Wath</a:t>
            </a:r>
            <a:r>
              <a:rPr lang="en-GB" sz="1400" dirty="0">
                <a:solidFill>
                  <a:schemeClr val="tx1">
                    <a:lumMod val="75000"/>
                    <a:lumOff val="25000"/>
                  </a:schemeClr>
                </a:solidFill>
              </a:rPr>
              <a:t>/London 2021</a:t>
            </a:r>
          </a:p>
          <a:p>
            <a:r>
              <a:rPr lang="en-GB" sz="1400" dirty="0">
                <a:solidFill>
                  <a:schemeClr val="tx1">
                    <a:lumMod val="75000"/>
                    <a:lumOff val="25000"/>
                  </a:schemeClr>
                </a:solidFill>
              </a:rPr>
              <a:t>BDA organised</a:t>
            </a:r>
          </a:p>
          <a:p>
            <a:endParaRPr lang="en-GB" sz="1400" dirty="0">
              <a:solidFill>
                <a:schemeClr val="tx1">
                  <a:lumMod val="75000"/>
                  <a:lumOff val="25000"/>
                </a:schemeClr>
              </a:solidFill>
            </a:endParaRPr>
          </a:p>
        </p:txBody>
      </p:sp>
      <p:sp>
        <p:nvSpPr>
          <p:cNvPr id="324" name="TextBox 323">
            <a:extLst>
              <a:ext uri="{FF2B5EF4-FFF2-40B4-BE49-F238E27FC236}">
                <a16:creationId xmlns:a16="http://schemas.microsoft.com/office/drawing/2014/main" id="{C4D56219-A5E8-4109-A1B9-3BC3037753B5}"/>
              </a:ext>
            </a:extLst>
          </p:cNvPr>
          <p:cNvSpPr txBox="1"/>
          <p:nvPr/>
        </p:nvSpPr>
        <p:spPr>
          <a:xfrm>
            <a:off x="3776428" y="3976082"/>
            <a:ext cx="873061" cy="307777"/>
          </a:xfrm>
          <a:prstGeom prst="rect">
            <a:avLst/>
          </a:prstGeom>
          <a:noFill/>
        </p:spPr>
        <p:txBody>
          <a:bodyPr wrap="none" rtlCol="0">
            <a:spAutoFit/>
          </a:bodyPr>
          <a:lstStyle/>
          <a:p>
            <a:r>
              <a:rPr lang="en-GB" sz="1400" dirty="0">
                <a:solidFill>
                  <a:schemeClr val="accent6">
                    <a:lumMod val="75000"/>
                  </a:schemeClr>
                </a:solidFill>
              </a:rPr>
              <a:t>10+ clubs</a:t>
            </a:r>
          </a:p>
        </p:txBody>
      </p:sp>
      <p:sp>
        <p:nvSpPr>
          <p:cNvPr id="325" name="TextBox 324">
            <a:extLst>
              <a:ext uri="{FF2B5EF4-FFF2-40B4-BE49-F238E27FC236}">
                <a16:creationId xmlns:a16="http://schemas.microsoft.com/office/drawing/2014/main" id="{C62DE158-43E2-4810-B448-0EFD202DE1E8}"/>
              </a:ext>
            </a:extLst>
          </p:cNvPr>
          <p:cNvSpPr txBox="1"/>
          <p:nvPr/>
        </p:nvSpPr>
        <p:spPr>
          <a:xfrm>
            <a:off x="6082066" y="4126619"/>
            <a:ext cx="923971" cy="307777"/>
          </a:xfrm>
          <a:prstGeom prst="rect">
            <a:avLst/>
          </a:prstGeom>
          <a:noFill/>
        </p:spPr>
        <p:txBody>
          <a:bodyPr wrap="none" rtlCol="0">
            <a:spAutoFit/>
          </a:bodyPr>
          <a:lstStyle/>
          <a:p>
            <a:pPr algn="ctr"/>
            <a:r>
              <a:rPr lang="en-GB" sz="1400" dirty="0">
                <a:solidFill>
                  <a:srgbClr val="002F5B"/>
                </a:solidFill>
              </a:rPr>
              <a:t>M, W, Mix</a:t>
            </a:r>
          </a:p>
        </p:txBody>
      </p:sp>
      <p:grpSp>
        <p:nvGrpSpPr>
          <p:cNvPr id="326" name="Group 325">
            <a:extLst>
              <a:ext uri="{FF2B5EF4-FFF2-40B4-BE49-F238E27FC236}">
                <a16:creationId xmlns:a16="http://schemas.microsoft.com/office/drawing/2014/main" id="{9036ECAA-AE8C-4C74-B7BD-207408682193}"/>
              </a:ext>
            </a:extLst>
          </p:cNvPr>
          <p:cNvGrpSpPr/>
          <p:nvPr/>
        </p:nvGrpSpPr>
        <p:grpSpPr>
          <a:xfrm>
            <a:off x="5038487" y="3878448"/>
            <a:ext cx="749118" cy="672748"/>
            <a:chOff x="2231711" y="1051349"/>
            <a:chExt cx="749118" cy="672748"/>
          </a:xfrm>
        </p:grpSpPr>
        <p:pic>
          <p:nvPicPr>
            <p:cNvPr id="337" name="Graphic 336" descr="Group of men with solid fill">
              <a:extLst>
                <a:ext uri="{FF2B5EF4-FFF2-40B4-BE49-F238E27FC236}">
                  <a16:creationId xmlns:a16="http://schemas.microsoft.com/office/drawing/2014/main" id="{5C57BDB2-B0C5-4377-97C2-8F703328319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434109" y="1177377"/>
              <a:ext cx="546720" cy="546720"/>
            </a:xfrm>
            <a:prstGeom prst="rect">
              <a:avLst/>
            </a:prstGeom>
          </p:spPr>
        </p:pic>
        <p:pic>
          <p:nvPicPr>
            <p:cNvPr id="338" name="Graphic 337" descr="Group of women with solid fill">
              <a:extLst>
                <a:ext uri="{FF2B5EF4-FFF2-40B4-BE49-F238E27FC236}">
                  <a16:creationId xmlns:a16="http://schemas.microsoft.com/office/drawing/2014/main" id="{6B48C229-7850-42FB-8C28-D5631D8F06C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2231711" y="1051349"/>
              <a:ext cx="546720" cy="546720"/>
            </a:xfrm>
            <a:prstGeom prst="rect">
              <a:avLst/>
            </a:prstGeom>
          </p:spPr>
        </p:pic>
      </p:grpSp>
      <p:sp>
        <p:nvSpPr>
          <p:cNvPr id="327" name="TextBox 326">
            <a:extLst>
              <a:ext uri="{FF2B5EF4-FFF2-40B4-BE49-F238E27FC236}">
                <a16:creationId xmlns:a16="http://schemas.microsoft.com/office/drawing/2014/main" id="{5C1752F6-3ED4-4BD1-8BDB-38D49101BA5D}"/>
              </a:ext>
            </a:extLst>
          </p:cNvPr>
          <p:cNvSpPr txBox="1"/>
          <p:nvPr/>
        </p:nvSpPr>
        <p:spPr>
          <a:xfrm>
            <a:off x="7800691" y="3942368"/>
            <a:ext cx="1126783" cy="738664"/>
          </a:xfrm>
          <a:prstGeom prst="rect">
            <a:avLst/>
          </a:prstGeom>
          <a:noFill/>
        </p:spPr>
        <p:txBody>
          <a:bodyPr wrap="none" rtlCol="0">
            <a:spAutoFit/>
          </a:bodyPr>
          <a:lstStyle/>
          <a:p>
            <a:pPr algn="ctr"/>
            <a:r>
              <a:rPr lang="en-GB" sz="1400" dirty="0">
                <a:solidFill>
                  <a:srgbClr val="0070C0"/>
                </a:solidFill>
              </a:rPr>
              <a:t>200m</a:t>
            </a:r>
          </a:p>
          <a:p>
            <a:pPr algn="ctr"/>
            <a:r>
              <a:rPr lang="en-GB" sz="1400" dirty="0">
                <a:solidFill>
                  <a:srgbClr val="0070C0"/>
                </a:solidFill>
              </a:rPr>
              <a:t>500m</a:t>
            </a:r>
          </a:p>
          <a:p>
            <a:pPr algn="ctr"/>
            <a:r>
              <a:rPr lang="en-GB" sz="1400" dirty="0">
                <a:solidFill>
                  <a:srgbClr val="0070C0"/>
                </a:solidFill>
              </a:rPr>
              <a:t>Round island</a:t>
            </a:r>
          </a:p>
        </p:txBody>
      </p:sp>
      <p:pic>
        <p:nvPicPr>
          <p:cNvPr id="328" name="Graphic 327" descr="Ruler with solid fill">
            <a:extLst>
              <a:ext uri="{FF2B5EF4-FFF2-40B4-BE49-F238E27FC236}">
                <a16:creationId xmlns:a16="http://schemas.microsoft.com/office/drawing/2014/main" id="{BDCD6448-A2A8-463C-8845-D91DCEF2430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279312" y="3886689"/>
            <a:ext cx="723777" cy="723777"/>
          </a:xfrm>
          <a:prstGeom prst="rect">
            <a:avLst/>
          </a:prstGeom>
        </p:spPr>
      </p:pic>
      <p:pic>
        <p:nvPicPr>
          <p:cNvPr id="329" name="Graphic 328" descr="Clipboard Badge with solid fill">
            <a:extLst>
              <a:ext uri="{FF2B5EF4-FFF2-40B4-BE49-F238E27FC236}">
                <a16:creationId xmlns:a16="http://schemas.microsoft.com/office/drawing/2014/main" id="{2DC07797-F593-4E19-8988-243C3565960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94471" y="3838105"/>
            <a:ext cx="548968" cy="548968"/>
          </a:xfrm>
          <a:prstGeom prst="rect">
            <a:avLst/>
          </a:prstGeom>
        </p:spPr>
      </p:pic>
      <p:sp>
        <p:nvSpPr>
          <p:cNvPr id="330" name="TextBox 329">
            <a:extLst>
              <a:ext uri="{FF2B5EF4-FFF2-40B4-BE49-F238E27FC236}">
                <a16:creationId xmlns:a16="http://schemas.microsoft.com/office/drawing/2014/main" id="{BAF20916-EFB3-45BB-AD6C-20802F5D7ECA}"/>
              </a:ext>
            </a:extLst>
          </p:cNvPr>
          <p:cNvSpPr txBox="1"/>
          <p:nvPr/>
        </p:nvSpPr>
        <p:spPr>
          <a:xfrm>
            <a:off x="9063996" y="4357233"/>
            <a:ext cx="1404360" cy="307777"/>
          </a:xfrm>
          <a:prstGeom prst="rect">
            <a:avLst/>
          </a:prstGeom>
          <a:noFill/>
        </p:spPr>
        <p:txBody>
          <a:bodyPr wrap="none" rtlCol="0">
            <a:spAutoFit/>
          </a:bodyPr>
          <a:lstStyle/>
          <a:p>
            <a:pPr algn="ctr"/>
            <a:r>
              <a:rPr lang="en-GB" sz="1400" dirty="0">
                <a:solidFill>
                  <a:srgbClr val="7030A0"/>
                </a:solidFill>
              </a:rPr>
              <a:t>National officials</a:t>
            </a:r>
          </a:p>
        </p:txBody>
      </p:sp>
      <p:pic>
        <p:nvPicPr>
          <p:cNvPr id="331" name="Graphic 330" descr="Stopwatch 75% with solid fill">
            <a:extLst>
              <a:ext uri="{FF2B5EF4-FFF2-40B4-BE49-F238E27FC236}">
                <a16:creationId xmlns:a16="http://schemas.microsoft.com/office/drawing/2014/main" id="{C87A9100-2D2B-4901-902F-86039E1CFC0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361754" y="3831697"/>
            <a:ext cx="724475" cy="724475"/>
          </a:xfrm>
          <a:prstGeom prst="rect">
            <a:avLst/>
          </a:prstGeom>
        </p:spPr>
      </p:pic>
      <p:sp>
        <p:nvSpPr>
          <p:cNvPr id="332" name="TextBox 331">
            <a:extLst>
              <a:ext uri="{FF2B5EF4-FFF2-40B4-BE49-F238E27FC236}">
                <a16:creationId xmlns:a16="http://schemas.microsoft.com/office/drawing/2014/main" id="{DA69D774-EAA9-4A57-BC28-93C76E10B0C7}"/>
              </a:ext>
            </a:extLst>
          </p:cNvPr>
          <p:cNvSpPr txBox="1"/>
          <p:nvPr/>
        </p:nvSpPr>
        <p:spPr>
          <a:xfrm>
            <a:off x="11036250" y="4247052"/>
            <a:ext cx="644535" cy="307777"/>
          </a:xfrm>
          <a:prstGeom prst="rect">
            <a:avLst/>
          </a:prstGeom>
          <a:noFill/>
        </p:spPr>
        <p:txBody>
          <a:bodyPr wrap="none" rtlCol="0">
            <a:spAutoFit/>
          </a:bodyPr>
          <a:lstStyle/>
          <a:p>
            <a:pPr algn="ctr"/>
            <a:r>
              <a:rPr lang="en-GB" sz="1400" dirty="0">
                <a:solidFill>
                  <a:schemeClr val="accent6"/>
                </a:solidFill>
              </a:rPr>
              <a:t>1 days</a:t>
            </a:r>
          </a:p>
        </p:txBody>
      </p:sp>
      <p:grpSp>
        <p:nvGrpSpPr>
          <p:cNvPr id="333" name="Group 332">
            <a:extLst>
              <a:ext uri="{FF2B5EF4-FFF2-40B4-BE49-F238E27FC236}">
                <a16:creationId xmlns:a16="http://schemas.microsoft.com/office/drawing/2014/main" id="{3BE25B50-C1AC-4EA1-B7A8-595014D76424}"/>
              </a:ext>
            </a:extLst>
          </p:cNvPr>
          <p:cNvGrpSpPr/>
          <p:nvPr/>
        </p:nvGrpSpPr>
        <p:grpSpPr>
          <a:xfrm>
            <a:off x="2859047" y="3878249"/>
            <a:ext cx="978147" cy="723777"/>
            <a:chOff x="1132053" y="-327052"/>
            <a:chExt cx="1466251" cy="1439422"/>
          </a:xfrm>
        </p:grpSpPr>
        <p:pic>
          <p:nvPicPr>
            <p:cNvPr id="334" name="Graphic 333" descr="A dragon">
              <a:extLst>
                <a:ext uri="{FF2B5EF4-FFF2-40B4-BE49-F238E27FC236}">
                  <a16:creationId xmlns:a16="http://schemas.microsoft.com/office/drawing/2014/main" id="{4E88623B-5AAF-4C2A-8693-C8764581C37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32053" y="-327052"/>
              <a:ext cx="1164296" cy="1164296"/>
            </a:xfrm>
            <a:prstGeom prst="rect">
              <a:avLst/>
            </a:prstGeom>
          </p:spPr>
        </p:pic>
        <p:pic>
          <p:nvPicPr>
            <p:cNvPr id="335" name="Graphic 334" descr="A dragon">
              <a:extLst>
                <a:ext uri="{FF2B5EF4-FFF2-40B4-BE49-F238E27FC236}">
                  <a16:creationId xmlns:a16="http://schemas.microsoft.com/office/drawing/2014/main" id="{3D3A3227-0EE6-4DFE-8795-4E15F7DA6DD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393225" y="-310267"/>
              <a:ext cx="1164296" cy="1164296"/>
            </a:xfrm>
            <a:prstGeom prst="rect">
              <a:avLst/>
            </a:prstGeom>
          </p:spPr>
        </p:pic>
        <p:pic>
          <p:nvPicPr>
            <p:cNvPr id="336" name="Graphic 335" descr="A dragon">
              <a:extLst>
                <a:ext uri="{FF2B5EF4-FFF2-40B4-BE49-F238E27FC236}">
                  <a16:creationId xmlns:a16="http://schemas.microsoft.com/office/drawing/2014/main" id="{1F5910ED-E9CF-4003-AFD3-2E9D7EC41464}"/>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434008" y="-51926"/>
              <a:ext cx="1164296" cy="1164296"/>
            </a:xfrm>
            <a:prstGeom prst="rect">
              <a:avLst/>
            </a:prstGeom>
          </p:spPr>
        </p:pic>
      </p:grpSp>
      <p:sp>
        <p:nvSpPr>
          <p:cNvPr id="340" name="Rectangle: Rounded Corners 339">
            <a:extLst>
              <a:ext uri="{FF2B5EF4-FFF2-40B4-BE49-F238E27FC236}">
                <a16:creationId xmlns:a16="http://schemas.microsoft.com/office/drawing/2014/main" id="{875AF3BB-A5D1-4980-972B-C3068703132A}"/>
              </a:ext>
            </a:extLst>
          </p:cNvPr>
          <p:cNvSpPr/>
          <p:nvPr/>
        </p:nvSpPr>
        <p:spPr>
          <a:xfrm>
            <a:off x="762345" y="4907029"/>
            <a:ext cx="11246893" cy="957119"/>
          </a:xfrm>
          <a:prstGeom prst="roundRect">
            <a:avLst>
              <a:gd name="adj" fmla="val 7639"/>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a:solidFill>
                  <a:schemeClr val="tx1">
                    <a:lumMod val="75000"/>
                    <a:lumOff val="25000"/>
                  </a:schemeClr>
                </a:solidFill>
              </a:rPr>
              <a:t>National Regatta </a:t>
            </a:r>
          </a:p>
          <a:p>
            <a:r>
              <a:rPr lang="en-GB" sz="1400" dirty="0">
                <a:solidFill>
                  <a:schemeClr val="tx1">
                    <a:lumMod val="75000"/>
                    <a:lumOff val="25000"/>
                  </a:schemeClr>
                </a:solidFill>
              </a:rPr>
              <a:t>Nottingham </a:t>
            </a:r>
          </a:p>
          <a:p>
            <a:r>
              <a:rPr lang="en-GB" sz="1400" dirty="0">
                <a:solidFill>
                  <a:schemeClr val="tx1">
                    <a:lumMod val="75000"/>
                    <a:lumOff val="25000"/>
                  </a:schemeClr>
                </a:solidFill>
              </a:rPr>
              <a:t>BDA organised</a:t>
            </a:r>
          </a:p>
          <a:p>
            <a:endParaRPr lang="en-GB" sz="1400" dirty="0">
              <a:solidFill>
                <a:schemeClr val="tx1">
                  <a:lumMod val="75000"/>
                  <a:lumOff val="25000"/>
                </a:schemeClr>
              </a:solidFill>
            </a:endParaRPr>
          </a:p>
        </p:txBody>
      </p:sp>
      <p:sp>
        <p:nvSpPr>
          <p:cNvPr id="341" name="TextBox 340">
            <a:extLst>
              <a:ext uri="{FF2B5EF4-FFF2-40B4-BE49-F238E27FC236}">
                <a16:creationId xmlns:a16="http://schemas.microsoft.com/office/drawing/2014/main" id="{D29F0709-EC0F-42D8-81AE-428E7317A0DF}"/>
              </a:ext>
            </a:extLst>
          </p:cNvPr>
          <p:cNvSpPr txBox="1"/>
          <p:nvPr/>
        </p:nvSpPr>
        <p:spPr>
          <a:xfrm>
            <a:off x="3776428" y="5196800"/>
            <a:ext cx="873061" cy="307777"/>
          </a:xfrm>
          <a:prstGeom prst="rect">
            <a:avLst/>
          </a:prstGeom>
          <a:noFill/>
        </p:spPr>
        <p:txBody>
          <a:bodyPr wrap="none" rtlCol="0">
            <a:spAutoFit/>
          </a:bodyPr>
          <a:lstStyle/>
          <a:p>
            <a:r>
              <a:rPr lang="en-GB" sz="1400" dirty="0">
                <a:solidFill>
                  <a:schemeClr val="accent6">
                    <a:lumMod val="75000"/>
                  </a:schemeClr>
                </a:solidFill>
              </a:rPr>
              <a:t>20+ clubs</a:t>
            </a:r>
          </a:p>
        </p:txBody>
      </p:sp>
      <p:sp>
        <p:nvSpPr>
          <p:cNvPr id="342" name="TextBox 341">
            <a:extLst>
              <a:ext uri="{FF2B5EF4-FFF2-40B4-BE49-F238E27FC236}">
                <a16:creationId xmlns:a16="http://schemas.microsoft.com/office/drawing/2014/main" id="{30739F05-A9A3-4566-A288-2FF80D6934D7}"/>
              </a:ext>
            </a:extLst>
          </p:cNvPr>
          <p:cNvSpPr txBox="1"/>
          <p:nvPr/>
        </p:nvSpPr>
        <p:spPr>
          <a:xfrm>
            <a:off x="5852581" y="5089078"/>
            <a:ext cx="1382943" cy="523220"/>
          </a:xfrm>
          <a:prstGeom prst="rect">
            <a:avLst/>
          </a:prstGeom>
          <a:noFill/>
        </p:spPr>
        <p:txBody>
          <a:bodyPr wrap="none" rtlCol="0">
            <a:spAutoFit/>
          </a:bodyPr>
          <a:lstStyle/>
          <a:p>
            <a:pPr algn="ctr"/>
            <a:r>
              <a:rPr lang="en-GB" sz="1400" dirty="0">
                <a:solidFill>
                  <a:srgbClr val="002F5B"/>
                </a:solidFill>
              </a:rPr>
              <a:t>M, W, Mix</a:t>
            </a:r>
          </a:p>
          <a:p>
            <a:pPr algn="ctr"/>
            <a:r>
              <a:rPr lang="en-GB" sz="1400" dirty="0">
                <a:solidFill>
                  <a:srgbClr val="002F5B"/>
                </a:solidFill>
              </a:rPr>
              <a:t>Senior, U18, ACS</a:t>
            </a:r>
          </a:p>
        </p:txBody>
      </p:sp>
      <p:grpSp>
        <p:nvGrpSpPr>
          <p:cNvPr id="343" name="Group 342">
            <a:extLst>
              <a:ext uri="{FF2B5EF4-FFF2-40B4-BE49-F238E27FC236}">
                <a16:creationId xmlns:a16="http://schemas.microsoft.com/office/drawing/2014/main" id="{E563A5E4-8318-49C8-9CB8-8E70585C1667}"/>
              </a:ext>
            </a:extLst>
          </p:cNvPr>
          <p:cNvGrpSpPr/>
          <p:nvPr/>
        </p:nvGrpSpPr>
        <p:grpSpPr>
          <a:xfrm>
            <a:off x="5038487" y="5014314"/>
            <a:ext cx="749118" cy="672748"/>
            <a:chOff x="2231711" y="1051349"/>
            <a:chExt cx="749118" cy="672748"/>
          </a:xfrm>
        </p:grpSpPr>
        <p:pic>
          <p:nvPicPr>
            <p:cNvPr id="354" name="Graphic 353" descr="Group of men with solid fill">
              <a:extLst>
                <a:ext uri="{FF2B5EF4-FFF2-40B4-BE49-F238E27FC236}">
                  <a16:creationId xmlns:a16="http://schemas.microsoft.com/office/drawing/2014/main" id="{F992E187-5059-4495-BC8A-F06761174E4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434109" y="1177377"/>
              <a:ext cx="546720" cy="546720"/>
            </a:xfrm>
            <a:prstGeom prst="rect">
              <a:avLst/>
            </a:prstGeom>
          </p:spPr>
        </p:pic>
        <p:pic>
          <p:nvPicPr>
            <p:cNvPr id="355" name="Graphic 354" descr="Group of women with solid fill">
              <a:extLst>
                <a:ext uri="{FF2B5EF4-FFF2-40B4-BE49-F238E27FC236}">
                  <a16:creationId xmlns:a16="http://schemas.microsoft.com/office/drawing/2014/main" id="{F8DA74DF-AA31-4CFD-92B9-4F974EB9C5C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2231711" y="1051349"/>
              <a:ext cx="546720" cy="546720"/>
            </a:xfrm>
            <a:prstGeom prst="rect">
              <a:avLst/>
            </a:prstGeom>
          </p:spPr>
        </p:pic>
      </p:grpSp>
      <p:sp>
        <p:nvSpPr>
          <p:cNvPr id="344" name="TextBox 343">
            <a:extLst>
              <a:ext uri="{FF2B5EF4-FFF2-40B4-BE49-F238E27FC236}">
                <a16:creationId xmlns:a16="http://schemas.microsoft.com/office/drawing/2014/main" id="{7F2FFA2C-3DE9-4CA7-AC74-2C7598D80EED}"/>
              </a:ext>
            </a:extLst>
          </p:cNvPr>
          <p:cNvSpPr txBox="1"/>
          <p:nvPr/>
        </p:nvSpPr>
        <p:spPr>
          <a:xfrm>
            <a:off x="7800691" y="4981356"/>
            <a:ext cx="1126783" cy="738664"/>
          </a:xfrm>
          <a:prstGeom prst="rect">
            <a:avLst/>
          </a:prstGeom>
          <a:noFill/>
        </p:spPr>
        <p:txBody>
          <a:bodyPr wrap="none" rtlCol="0">
            <a:spAutoFit/>
          </a:bodyPr>
          <a:lstStyle/>
          <a:p>
            <a:pPr algn="ctr"/>
            <a:r>
              <a:rPr lang="en-GB" sz="1400" dirty="0">
                <a:solidFill>
                  <a:srgbClr val="0070C0"/>
                </a:solidFill>
              </a:rPr>
              <a:t>200m</a:t>
            </a:r>
          </a:p>
          <a:p>
            <a:pPr algn="ctr"/>
            <a:r>
              <a:rPr lang="en-GB" sz="1400" dirty="0">
                <a:solidFill>
                  <a:srgbClr val="0070C0"/>
                </a:solidFill>
              </a:rPr>
              <a:t>500m</a:t>
            </a:r>
          </a:p>
          <a:p>
            <a:pPr algn="ctr"/>
            <a:r>
              <a:rPr lang="en-GB" sz="1400" dirty="0">
                <a:solidFill>
                  <a:srgbClr val="0070C0"/>
                </a:solidFill>
              </a:rPr>
              <a:t>Round island</a:t>
            </a:r>
          </a:p>
        </p:txBody>
      </p:sp>
      <p:pic>
        <p:nvPicPr>
          <p:cNvPr id="345" name="Graphic 344" descr="Ruler with solid fill">
            <a:extLst>
              <a:ext uri="{FF2B5EF4-FFF2-40B4-BE49-F238E27FC236}">
                <a16:creationId xmlns:a16="http://schemas.microsoft.com/office/drawing/2014/main" id="{DBDBFA61-168D-4CA3-9413-52920CECA55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336476" y="4988800"/>
            <a:ext cx="723777" cy="723777"/>
          </a:xfrm>
          <a:prstGeom prst="rect">
            <a:avLst/>
          </a:prstGeom>
        </p:spPr>
      </p:pic>
      <p:pic>
        <p:nvPicPr>
          <p:cNvPr id="346" name="Graphic 345" descr="Clipboard Badge with solid fill">
            <a:extLst>
              <a:ext uri="{FF2B5EF4-FFF2-40B4-BE49-F238E27FC236}">
                <a16:creationId xmlns:a16="http://schemas.microsoft.com/office/drawing/2014/main" id="{BB2474EC-1443-4418-9ED2-BB9A972CB7E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38745" y="4901197"/>
            <a:ext cx="548968" cy="548968"/>
          </a:xfrm>
          <a:prstGeom prst="rect">
            <a:avLst/>
          </a:prstGeom>
        </p:spPr>
      </p:pic>
      <p:sp>
        <p:nvSpPr>
          <p:cNvPr id="347" name="TextBox 346">
            <a:extLst>
              <a:ext uri="{FF2B5EF4-FFF2-40B4-BE49-F238E27FC236}">
                <a16:creationId xmlns:a16="http://schemas.microsoft.com/office/drawing/2014/main" id="{2DA01173-8739-4660-9C77-DFBDE928A883}"/>
              </a:ext>
            </a:extLst>
          </p:cNvPr>
          <p:cNvSpPr txBox="1"/>
          <p:nvPr/>
        </p:nvSpPr>
        <p:spPr>
          <a:xfrm>
            <a:off x="9033343" y="5450165"/>
            <a:ext cx="1404360" cy="307777"/>
          </a:xfrm>
          <a:prstGeom prst="rect">
            <a:avLst/>
          </a:prstGeom>
          <a:noFill/>
        </p:spPr>
        <p:txBody>
          <a:bodyPr wrap="none" rtlCol="0">
            <a:spAutoFit/>
          </a:bodyPr>
          <a:lstStyle/>
          <a:p>
            <a:pPr algn="ctr"/>
            <a:r>
              <a:rPr lang="en-GB" sz="1400" dirty="0">
                <a:solidFill>
                  <a:srgbClr val="7030A0"/>
                </a:solidFill>
              </a:rPr>
              <a:t>National officials</a:t>
            </a:r>
          </a:p>
        </p:txBody>
      </p:sp>
      <p:pic>
        <p:nvPicPr>
          <p:cNvPr id="348" name="Graphic 347" descr="Stopwatch 75% with solid fill">
            <a:extLst>
              <a:ext uri="{FF2B5EF4-FFF2-40B4-BE49-F238E27FC236}">
                <a16:creationId xmlns:a16="http://schemas.microsoft.com/office/drawing/2014/main" id="{FA849046-FDA1-4464-A5A2-308DE39AAE2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361754" y="4988451"/>
            <a:ext cx="724475" cy="724475"/>
          </a:xfrm>
          <a:prstGeom prst="rect">
            <a:avLst/>
          </a:prstGeom>
        </p:spPr>
      </p:pic>
      <p:sp>
        <p:nvSpPr>
          <p:cNvPr id="349" name="TextBox 348">
            <a:extLst>
              <a:ext uri="{FF2B5EF4-FFF2-40B4-BE49-F238E27FC236}">
                <a16:creationId xmlns:a16="http://schemas.microsoft.com/office/drawing/2014/main" id="{FB071E1E-21BA-456C-84A3-4FF4DB773B2E}"/>
              </a:ext>
            </a:extLst>
          </p:cNvPr>
          <p:cNvSpPr txBox="1"/>
          <p:nvPr/>
        </p:nvSpPr>
        <p:spPr>
          <a:xfrm>
            <a:off x="11036249" y="5196800"/>
            <a:ext cx="644536" cy="307777"/>
          </a:xfrm>
          <a:prstGeom prst="rect">
            <a:avLst/>
          </a:prstGeom>
          <a:noFill/>
        </p:spPr>
        <p:txBody>
          <a:bodyPr wrap="none" rtlCol="0">
            <a:spAutoFit/>
          </a:bodyPr>
          <a:lstStyle/>
          <a:p>
            <a:pPr algn="ctr"/>
            <a:r>
              <a:rPr lang="en-GB" sz="1400" dirty="0">
                <a:solidFill>
                  <a:schemeClr val="accent6"/>
                </a:solidFill>
              </a:rPr>
              <a:t>2 days</a:t>
            </a:r>
          </a:p>
        </p:txBody>
      </p:sp>
      <p:grpSp>
        <p:nvGrpSpPr>
          <p:cNvPr id="350" name="Group 349">
            <a:extLst>
              <a:ext uri="{FF2B5EF4-FFF2-40B4-BE49-F238E27FC236}">
                <a16:creationId xmlns:a16="http://schemas.microsoft.com/office/drawing/2014/main" id="{08CF7575-8FDA-4E02-AB57-583CB078F4EA}"/>
              </a:ext>
            </a:extLst>
          </p:cNvPr>
          <p:cNvGrpSpPr/>
          <p:nvPr/>
        </p:nvGrpSpPr>
        <p:grpSpPr>
          <a:xfrm>
            <a:off x="2859047" y="4988800"/>
            <a:ext cx="978147" cy="723777"/>
            <a:chOff x="1132053" y="-327052"/>
            <a:chExt cx="1466251" cy="1439422"/>
          </a:xfrm>
        </p:grpSpPr>
        <p:pic>
          <p:nvPicPr>
            <p:cNvPr id="351" name="Graphic 350" descr="A dragon">
              <a:extLst>
                <a:ext uri="{FF2B5EF4-FFF2-40B4-BE49-F238E27FC236}">
                  <a16:creationId xmlns:a16="http://schemas.microsoft.com/office/drawing/2014/main" id="{CCCDABFD-12CB-449C-BFA6-50B5082AD2F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32053" y="-327052"/>
              <a:ext cx="1164296" cy="1164296"/>
            </a:xfrm>
            <a:prstGeom prst="rect">
              <a:avLst/>
            </a:prstGeom>
          </p:spPr>
        </p:pic>
        <p:pic>
          <p:nvPicPr>
            <p:cNvPr id="352" name="Graphic 351" descr="A dragon">
              <a:extLst>
                <a:ext uri="{FF2B5EF4-FFF2-40B4-BE49-F238E27FC236}">
                  <a16:creationId xmlns:a16="http://schemas.microsoft.com/office/drawing/2014/main" id="{4E93866D-B809-4EC2-BF12-750149ECF3C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393225" y="-310267"/>
              <a:ext cx="1164296" cy="1164296"/>
            </a:xfrm>
            <a:prstGeom prst="rect">
              <a:avLst/>
            </a:prstGeom>
          </p:spPr>
        </p:pic>
        <p:pic>
          <p:nvPicPr>
            <p:cNvPr id="353" name="Graphic 352" descr="A dragon">
              <a:extLst>
                <a:ext uri="{FF2B5EF4-FFF2-40B4-BE49-F238E27FC236}">
                  <a16:creationId xmlns:a16="http://schemas.microsoft.com/office/drawing/2014/main" id="{C546AEE7-9D2D-4350-B691-AE927471F5DE}"/>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434008" y="-51926"/>
              <a:ext cx="1164296" cy="1164296"/>
            </a:xfrm>
            <a:prstGeom prst="rect">
              <a:avLst/>
            </a:prstGeom>
          </p:spPr>
        </p:pic>
      </p:grpSp>
    </p:spTree>
    <p:extLst>
      <p:ext uri="{BB962C8B-B14F-4D97-AF65-F5344CB8AC3E}">
        <p14:creationId xmlns:p14="http://schemas.microsoft.com/office/powerpoint/2010/main" val="2165848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312CBC0F-3409-4D8B-8B8F-345CD1814AD0}"/>
              </a:ext>
            </a:extLst>
          </p:cNvPr>
          <p:cNvSpPr>
            <a:spLocks noGrp="1"/>
          </p:cNvSpPr>
          <p:nvPr>
            <p:ph type="title"/>
          </p:nvPr>
        </p:nvSpPr>
        <p:spPr>
          <a:xfrm>
            <a:off x="836247" y="1085549"/>
            <a:ext cx="3430947" cy="4686903"/>
          </a:xfrm>
        </p:spPr>
        <p:txBody>
          <a:bodyPr anchor="ctr">
            <a:normAutofit/>
          </a:bodyPr>
          <a:lstStyle/>
          <a:p>
            <a:pPr algn="r"/>
            <a:r>
              <a:rPr lang="en-US" dirty="0">
                <a:solidFill>
                  <a:schemeClr val="tx1"/>
                </a:solidFill>
              </a:rPr>
              <a:t>Key Objectives</a:t>
            </a:r>
            <a:endParaRPr lang="en-GB" dirty="0">
              <a:solidFill>
                <a:schemeClr val="tx1"/>
              </a:solidFill>
            </a:endParaRPr>
          </a:p>
        </p:txBody>
      </p:sp>
      <p:cxnSp>
        <p:nvCxnSpPr>
          <p:cNvPr id="14" name="Straight Connector 13">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8508879-A885-4529-A148-2B860DAE4BB1}"/>
              </a:ext>
            </a:extLst>
          </p:cNvPr>
          <p:cNvSpPr>
            <a:spLocks noGrp="1"/>
          </p:cNvSpPr>
          <p:nvPr>
            <p:ph idx="1"/>
          </p:nvPr>
        </p:nvSpPr>
        <p:spPr>
          <a:xfrm>
            <a:off x="5041399" y="1085549"/>
            <a:ext cx="5579707" cy="4686903"/>
          </a:xfrm>
        </p:spPr>
        <p:txBody>
          <a:bodyPr anchor="ctr">
            <a:normAutofit/>
          </a:bodyPr>
          <a:lstStyle/>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Provide Competitive &amp; Innovative Racing</a:t>
            </a:r>
          </a:p>
          <a:p>
            <a:pPr>
              <a:lnSpc>
                <a:spcPct val="107000"/>
              </a:lnSpc>
              <a:spcAft>
                <a:spcPts val="800"/>
              </a:spcAft>
            </a:pPr>
            <a:r>
              <a:rPr lang="en-GB" b="1" dirty="0">
                <a:latin typeface="Arial" panose="020B0604020202020204" pitchFamily="34" charset="0"/>
                <a:ea typeface="Calibri" panose="020F0502020204030204" pitchFamily="34" charset="0"/>
                <a:cs typeface="Times New Roman" panose="02020603050405020304" pitchFamily="18" charset="0"/>
              </a:rPr>
              <a:t>Grow the Sport</a:t>
            </a:r>
          </a:p>
          <a:p>
            <a:pPr lvl="1">
              <a:lnSpc>
                <a:spcPct val="107000"/>
              </a:lnSpc>
              <a:spcAft>
                <a:spcPts val="800"/>
              </a:spcAft>
            </a:pPr>
            <a:r>
              <a:rPr lang="en-GB" b="1" dirty="0">
                <a:latin typeface="Arial" panose="020B0604020202020204" pitchFamily="34" charset="0"/>
                <a:ea typeface="Calibri" panose="020F0502020204030204" pitchFamily="34" charset="0"/>
                <a:cs typeface="Times New Roman" panose="02020603050405020304" pitchFamily="18" charset="0"/>
              </a:rPr>
              <a:t>Members</a:t>
            </a:r>
          </a:p>
          <a:p>
            <a:pPr lvl="1">
              <a:lnSpc>
                <a:spcPct val="107000"/>
              </a:lnSpc>
              <a:spcAft>
                <a:spcPts val="800"/>
              </a:spcAft>
            </a:pPr>
            <a:r>
              <a:rPr lang="en-GB" b="1" dirty="0">
                <a:latin typeface="Arial" panose="020B0604020202020204" pitchFamily="34" charset="0"/>
                <a:ea typeface="Calibri" panose="020F0502020204030204" pitchFamily="34" charset="0"/>
                <a:cs typeface="Times New Roman" panose="02020603050405020304" pitchFamily="18" charset="0"/>
              </a:rPr>
              <a:t>Clubs</a:t>
            </a:r>
          </a:p>
          <a:p>
            <a:pPr>
              <a:lnSpc>
                <a:spcPct val="107000"/>
              </a:lnSpc>
              <a:spcAft>
                <a:spcPts val="800"/>
              </a:spcAft>
            </a:pPr>
            <a:r>
              <a:rPr lang="en-GB" sz="1800" b="1" dirty="0">
                <a:solidFill>
                  <a:schemeClr val="tx1"/>
                </a:solidFill>
                <a:latin typeface="Arial" panose="020B0604020202020204" pitchFamily="34" charset="0"/>
                <a:cs typeface="Arial" panose="020B0604020202020204" pitchFamily="34" charset="0"/>
              </a:rPr>
              <a:t>Ensure the league provides opportunities for people of all ages, to take part on and off the water with equal opportunities for men and women</a:t>
            </a:r>
          </a:p>
          <a:p>
            <a:pPr>
              <a:lnSpc>
                <a:spcPct val="107000"/>
              </a:lnSpc>
              <a:spcAft>
                <a:spcPts val="800"/>
              </a:spcAft>
            </a:pPr>
            <a:r>
              <a:rPr lang="en-GB" b="1" dirty="0">
                <a:solidFill>
                  <a:schemeClr val="tx1"/>
                </a:solidFill>
                <a:latin typeface="Arial" panose="020B0604020202020204" pitchFamily="34" charset="0"/>
                <a:cs typeface="Arial" panose="020B0604020202020204" pitchFamily="34" charset="0"/>
              </a:rPr>
              <a:t>Reduce stress on clubs to attend all events</a:t>
            </a:r>
          </a:p>
          <a:p>
            <a:pPr>
              <a:lnSpc>
                <a:spcPct val="107000"/>
              </a:lnSpc>
              <a:spcAft>
                <a:spcPts val="800"/>
              </a:spcAft>
            </a:pPr>
            <a:r>
              <a:rPr lang="en-GB" sz="1800" b="1" dirty="0">
                <a:solidFill>
                  <a:schemeClr val="tx1"/>
                </a:solidFill>
                <a:latin typeface="Arial" panose="020B0604020202020204" pitchFamily="34" charset="0"/>
                <a:cs typeface="Arial" panose="020B0604020202020204" pitchFamily="34" charset="0"/>
              </a:rPr>
              <a:t>F</a:t>
            </a:r>
            <a:r>
              <a:rPr lang="en-GB" b="1" dirty="0">
                <a:solidFill>
                  <a:schemeClr val="tx1"/>
                </a:solidFill>
                <a:latin typeface="Arial" panose="020B0604020202020204" pitchFamily="34" charset="0"/>
                <a:cs typeface="Arial" panose="020B0604020202020204" pitchFamily="34" charset="0"/>
              </a:rPr>
              <a:t>airer, Better Venues</a:t>
            </a:r>
            <a:endParaRPr lang="en-GB" sz="1800" b="1" dirty="0">
              <a:solidFill>
                <a:schemeClr val="tx1"/>
              </a:solidFill>
              <a:latin typeface="Arial" panose="020B0604020202020204" pitchFamily="34" charset="0"/>
              <a:cs typeface="Arial" panose="020B0604020202020204" pitchFamily="34" charset="0"/>
            </a:endParaRPr>
          </a:p>
        </p:txBody>
      </p:sp>
      <p:sp>
        <p:nvSpPr>
          <p:cNvPr id="16" name="Footer Placeholder 4">
            <a:extLst>
              <a:ext uri="{FF2B5EF4-FFF2-40B4-BE49-F238E27FC236}">
                <a16:creationId xmlns:a16="http://schemas.microsoft.com/office/drawing/2014/main" id="{0308D749-5984-4BB8-A788-A85D24304A0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61110" y="6391838"/>
            <a:ext cx="3859795" cy="304801"/>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bg1">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b="1" dirty="0">
              <a:solidFill>
                <a:srgbClr val="B31166"/>
              </a:solidFill>
            </a:endParaRPr>
          </a:p>
        </p:txBody>
      </p:sp>
      <p:sp>
        <p:nvSpPr>
          <p:cNvPr id="18" name="Date Placeholder 3">
            <a:extLst>
              <a:ext uri="{FF2B5EF4-FFF2-40B4-BE49-F238E27FC236}">
                <a16:creationId xmlns:a16="http://schemas.microsoft.com/office/drawing/2014/main" id="{95B8172D-A4C8-41B4-8991-78BBEC4039D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7718854" y="6391839"/>
            <a:ext cx="2997637" cy="304798"/>
          </a:xfrm>
          <a:prstGeom prst="rect">
            <a:avLst/>
          </a:prstGeom>
        </p:spPr>
        <p:txBody>
          <a:bodyPr vert="horz" lIns="91440" tIns="45720" rIns="91440" bIns="45720" rtlCol="0" anchor="t"/>
          <a:lstStyle>
            <a:defPPr>
              <a:defRPr lang="en-US"/>
            </a:defPPr>
            <a:lvl1pPr marL="0" algn="l" defTabSz="457200" rtl="0" eaLnBrk="1" latinLnBrk="0" hangingPunct="1">
              <a:defRPr sz="1000" b="0" i="0" kern="1200">
                <a:solidFill>
                  <a:schemeClr val="bg1">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b="1" dirty="0">
              <a:solidFill>
                <a:srgbClr val="B31166"/>
              </a:solidFill>
            </a:endParaRPr>
          </a:p>
        </p:txBody>
      </p:sp>
    </p:spTree>
    <p:extLst>
      <p:ext uri="{BB962C8B-B14F-4D97-AF65-F5344CB8AC3E}">
        <p14:creationId xmlns:p14="http://schemas.microsoft.com/office/powerpoint/2010/main" val="197593055"/>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A992EA8-A2AE-480C-BFF9-7B13464397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1" name="Rectangle 10">
              <a:extLst>
                <a:ext uri="{FF2B5EF4-FFF2-40B4-BE49-F238E27FC236}">
                  <a16:creationId xmlns:a16="http://schemas.microsoft.com/office/drawing/2014/main" id="{0F6F97DA-7406-453D-9AB4-28B0891BB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31D171A9-30C8-4156-8EAF-50888EBE7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C52A6C74-8DC4-4902-962C-0DAFD7F9B5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D34C65DE-5132-426E-9E92-81CB9EFF8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463FE9C4-150E-4C97-A21E-53B7CD261A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F4DD7FA2-5B3A-4DD2-BA1A-735CC86BAA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id="{B11D6824-D097-439B-9956-5436E5111A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9" name="Rectangle 18">
            <a:extLst>
              <a:ext uri="{FF2B5EF4-FFF2-40B4-BE49-F238E27FC236}">
                <a16:creationId xmlns:a16="http://schemas.microsoft.com/office/drawing/2014/main" id="{5669AB50-4CAD-4D10-A09A-A0C01AF9E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AE6F023-4313-4C60-AA3B-213E5427054F}"/>
              </a:ext>
            </a:extLst>
          </p:cNvPr>
          <p:cNvSpPr>
            <a:spLocks noGrp="1"/>
          </p:cNvSpPr>
          <p:nvPr>
            <p:ph type="title"/>
          </p:nvPr>
        </p:nvSpPr>
        <p:spPr>
          <a:xfrm>
            <a:off x="7610357" y="1597827"/>
            <a:ext cx="3382297" cy="3281957"/>
          </a:xfrm>
        </p:spPr>
        <p:txBody>
          <a:bodyPr vert="horz" lIns="91440" tIns="45720" rIns="91440" bIns="45720" rtlCol="0" anchor="b">
            <a:normAutofit fontScale="90000"/>
          </a:bodyPr>
          <a:lstStyle/>
          <a:p>
            <a:r>
              <a:rPr lang="en-US" sz="5400" dirty="0"/>
              <a:t>What ideas do you have?</a:t>
            </a:r>
            <a:endParaRPr lang="en-US" sz="5400" b="0" i="0" kern="1200" dirty="0">
              <a:solidFill>
                <a:schemeClr val="bg2"/>
              </a:solidFill>
              <a:latin typeface="+mj-lt"/>
              <a:ea typeface="+mj-ea"/>
              <a:cs typeface="+mj-cs"/>
            </a:endParaRPr>
          </a:p>
        </p:txBody>
      </p:sp>
      <p:pic>
        <p:nvPicPr>
          <p:cNvPr id="5" name="Content Placeholder 4" descr="A picture containing text, sign, clipart&#10;&#10;Description automatically generated">
            <a:extLst>
              <a:ext uri="{FF2B5EF4-FFF2-40B4-BE49-F238E27FC236}">
                <a16:creationId xmlns:a16="http://schemas.microsoft.com/office/drawing/2014/main" id="{8967AA00-3CB5-41A3-AA82-9AFDEB5B1A0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19207" y="1113063"/>
            <a:ext cx="4652018" cy="4628758"/>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069016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5A992EA8-A2AE-480C-BFF9-7B13464397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36" name="Rectangle 35">
              <a:extLst>
                <a:ext uri="{FF2B5EF4-FFF2-40B4-BE49-F238E27FC236}">
                  <a16:creationId xmlns:a16="http://schemas.microsoft.com/office/drawing/2014/main" id="{0F6F97DA-7406-453D-9AB4-28B0891BB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Oval 36">
              <a:extLst>
                <a:ext uri="{FF2B5EF4-FFF2-40B4-BE49-F238E27FC236}">
                  <a16:creationId xmlns:a16="http://schemas.microsoft.com/office/drawing/2014/main" id="{31D171A9-30C8-4156-8EAF-50888EBE7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a:extLst>
                <a:ext uri="{FF2B5EF4-FFF2-40B4-BE49-F238E27FC236}">
                  <a16:creationId xmlns:a16="http://schemas.microsoft.com/office/drawing/2014/main" id="{C52A6C74-8DC4-4902-962C-0DAFD7F9B5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a:extLst>
                <a:ext uri="{FF2B5EF4-FFF2-40B4-BE49-F238E27FC236}">
                  <a16:creationId xmlns:a16="http://schemas.microsoft.com/office/drawing/2014/main" id="{D34C65DE-5132-426E-9E92-81CB9EFF8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0" name="Oval 39">
              <a:extLst>
                <a:ext uri="{FF2B5EF4-FFF2-40B4-BE49-F238E27FC236}">
                  <a16:creationId xmlns:a16="http://schemas.microsoft.com/office/drawing/2014/main" id="{463FE9C4-150E-4C97-A21E-53B7CD261A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1" name="Oval 40">
              <a:extLst>
                <a:ext uri="{FF2B5EF4-FFF2-40B4-BE49-F238E27FC236}">
                  <a16:creationId xmlns:a16="http://schemas.microsoft.com/office/drawing/2014/main" id="{F4DD7FA2-5B3A-4DD2-BA1A-735CC86BAA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2" name="Freeform 5">
              <a:extLst>
                <a:ext uri="{FF2B5EF4-FFF2-40B4-BE49-F238E27FC236}">
                  <a16:creationId xmlns:a16="http://schemas.microsoft.com/office/drawing/2014/main" id="{B11D6824-D097-439B-9956-5436E5111A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4" name="Rectangle 43">
            <a:extLst>
              <a:ext uri="{FF2B5EF4-FFF2-40B4-BE49-F238E27FC236}">
                <a16:creationId xmlns:a16="http://schemas.microsoft.com/office/drawing/2014/main" id="{5669AB50-4CAD-4D10-A09A-A0C01AF9E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8428E7D-4670-47A0-B966-1882846D6C41}"/>
              </a:ext>
            </a:extLst>
          </p:cNvPr>
          <p:cNvSpPr>
            <a:spLocks noGrp="1"/>
          </p:cNvSpPr>
          <p:nvPr>
            <p:ph type="title"/>
          </p:nvPr>
        </p:nvSpPr>
        <p:spPr>
          <a:xfrm>
            <a:off x="8160773" y="1113062"/>
            <a:ext cx="3382297" cy="3281957"/>
          </a:xfrm>
        </p:spPr>
        <p:txBody>
          <a:bodyPr vert="horz" lIns="91440" tIns="45720" rIns="91440" bIns="45720" rtlCol="0" anchor="b">
            <a:normAutofit/>
          </a:bodyPr>
          <a:lstStyle/>
          <a:p>
            <a:r>
              <a:rPr lang="en-US" sz="5400" b="0" i="0" kern="1200" dirty="0">
                <a:solidFill>
                  <a:schemeClr val="bg2"/>
                </a:solidFill>
                <a:latin typeface="+mj-lt"/>
                <a:ea typeface="+mj-ea"/>
                <a:cs typeface="+mj-cs"/>
              </a:rPr>
              <a:t>Why Vision &amp; Mission</a:t>
            </a:r>
          </a:p>
        </p:txBody>
      </p:sp>
      <p:pic>
        <p:nvPicPr>
          <p:cNvPr id="10" name="Content Placeholder 9" descr="A close up of a sign&#10;&#10;Description automatically generated">
            <a:extLst>
              <a:ext uri="{FF2B5EF4-FFF2-40B4-BE49-F238E27FC236}">
                <a16:creationId xmlns:a16="http://schemas.microsoft.com/office/drawing/2014/main" id="{01F86F81-4F2A-4E74-9BCE-B0D00B427A8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0211" r="-1" b="11046"/>
          <a:stretch/>
        </p:blipFill>
        <p:spPr>
          <a:xfrm>
            <a:off x="1109763" y="1726873"/>
            <a:ext cx="6470907" cy="3401138"/>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979359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312CBC0F-3409-4D8B-8B8F-345CD1814AD0}"/>
              </a:ext>
            </a:extLst>
          </p:cNvPr>
          <p:cNvSpPr>
            <a:spLocks noGrp="1"/>
          </p:cNvSpPr>
          <p:nvPr>
            <p:ph type="title"/>
          </p:nvPr>
        </p:nvSpPr>
        <p:spPr>
          <a:xfrm>
            <a:off x="836247" y="1085549"/>
            <a:ext cx="3430947" cy="4686903"/>
          </a:xfrm>
        </p:spPr>
        <p:txBody>
          <a:bodyPr anchor="ctr">
            <a:normAutofit/>
          </a:bodyPr>
          <a:lstStyle/>
          <a:p>
            <a:pPr algn="r"/>
            <a:r>
              <a:rPr lang="en-US" dirty="0">
                <a:solidFill>
                  <a:schemeClr val="tx1"/>
                </a:solidFill>
              </a:rPr>
              <a:t>Discuss?</a:t>
            </a:r>
            <a:endParaRPr lang="en-GB" dirty="0">
              <a:solidFill>
                <a:schemeClr val="tx1"/>
              </a:solidFill>
            </a:endParaRPr>
          </a:p>
        </p:txBody>
      </p:sp>
      <p:cxnSp>
        <p:nvCxnSpPr>
          <p:cNvPr id="14" name="Straight Connector 13">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8508879-A885-4529-A148-2B860DAE4BB1}"/>
              </a:ext>
            </a:extLst>
          </p:cNvPr>
          <p:cNvSpPr>
            <a:spLocks noGrp="1"/>
          </p:cNvSpPr>
          <p:nvPr>
            <p:ph idx="1"/>
          </p:nvPr>
        </p:nvSpPr>
        <p:spPr>
          <a:xfrm>
            <a:off x="5041399" y="1085549"/>
            <a:ext cx="5579707" cy="4686903"/>
          </a:xfrm>
        </p:spPr>
        <p:txBody>
          <a:bodyPr anchor="ctr">
            <a:normAutofit/>
          </a:bodyPr>
          <a:lstStyle/>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Format of Racing</a:t>
            </a:r>
          </a:p>
          <a:p>
            <a:pPr>
              <a:lnSpc>
                <a:spcPct val="107000"/>
              </a:lnSpc>
              <a:spcAft>
                <a:spcPts val="800"/>
              </a:spcAft>
            </a:pPr>
            <a:r>
              <a:rPr lang="en-GB" b="1" dirty="0">
                <a:latin typeface="Arial" panose="020B0604020202020204" pitchFamily="34" charset="0"/>
                <a:ea typeface="Calibri" panose="020F0502020204030204" pitchFamily="34" charset="0"/>
                <a:cs typeface="Times New Roman" panose="02020603050405020304" pitchFamily="18" charset="0"/>
              </a:rPr>
              <a:t>Competition Framework</a:t>
            </a:r>
          </a:p>
          <a:p>
            <a:pPr>
              <a:lnSpc>
                <a:spcPct val="107000"/>
              </a:lnSpc>
              <a:spcAft>
                <a:spcPts val="800"/>
              </a:spcAft>
            </a:pPr>
            <a:r>
              <a:rPr lang="en-GB" b="1" dirty="0">
                <a:latin typeface="Arial" panose="020B0604020202020204" pitchFamily="34" charset="0"/>
                <a:ea typeface="Calibri" panose="020F0502020204030204" pitchFamily="34" charset="0"/>
                <a:cs typeface="Times New Roman" panose="02020603050405020304" pitchFamily="18" charset="0"/>
              </a:rPr>
              <a:t>Local Racing Events</a:t>
            </a:r>
          </a:p>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Inter Club Events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b="1" dirty="0">
                <a:latin typeface="Arial" panose="020B0604020202020204" pitchFamily="34" charset="0"/>
                <a:ea typeface="Calibri" panose="020F0502020204030204" pitchFamily="34" charset="0"/>
                <a:cs typeface="Times New Roman" panose="02020603050405020304" pitchFamily="18" charset="0"/>
              </a:rPr>
              <a:t>Regional Events</a:t>
            </a:r>
          </a:p>
          <a:p>
            <a:r>
              <a:rPr lang="en-GB" sz="1800" b="1" dirty="0">
                <a:effectLst/>
                <a:latin typeface="Arial" panose="020B0604020202020204" pitchFamily="34" charset="0"/>
                <a:ea typeface="Calibri" panose="020F0502020204030204" pitchFamily="34" charset="0"/>
                <a:cs typeface="Times New Roman" panose="02020603050405020304" pitchFamily="18" charset="0"/>
              </a:rPr>
              <a:t>National Events</a:t>
            </a:r>
          </a:p>
          <a:p>
            <a:r>
              <a:rPr lang="en-GB" b="1" dirty="0">
                <a:latin typeface="Arial" panose="020B0604020202020204" pitchFamily="34" charset="0"/>
                <a:ea typeface="Calibri" panose="020F0502020204030204" pitchFamily="34" charset="0"/>
                <a:cs typeface="Times New Roman" panose="02020603050405020304" pitchFamily="18" charset="0"/>
              </a:rPr>
              <a:t>What do you like?</a:t>
            </a:r>
          </a:p>
          <a:p>
            <a:r>
              <a:rPr lang="en-GB" sz="1800" b="1" dirty="0">
                <a:effectLst/>
                <a:latin typeface="Arial" panose="020B0604020202020204" pitchFamily="34" charset="0"/>
                <a:ea typeface="Calibri" panose="020F0502020204030204" pitchFamily="34" charset="0"/>
                <a:cs typeface="Times New Roman" panose="02020603050405020304" pitchFamily="18" charset="0"/>
              </a:rPr>
              <a:t>What do you not like?</a:t>
            </a:r>
          </a:p>
          <a:p>
            <a:r>
              <a:rPr lang="en-GB" b="1" dirty="0">
                <a:solidFill>
                  <a:schemeClr val="tx1"/>
                </a:solidFill>
                <a:latin typeface="Arial" panose="020B0604020202020204" pitchFamily="34" charset="0"/>
                <a:cs typeface="Times New Roman" panose="02020603050405020304" pitchFamily="18" charset="0"/>
              </a:rPr>
              <a:t>What Ideas Can We Bring to the Table?</a:t>
            </a:r>
            <a:endParaRPr lang="en-GB" dirty="0">
              <a:solidFill>
                <a:schemeClr val="tx1"/>
              </a:solidFill>
            </a:endParaRPr>
          </a:p>
        </p:txBody>
      </p:sp>
      <p:sp>
        <p:nvSpPr>
          <p:cNvPr id="16" name="Footer Placeholder 4">
            <a:extLst>
              <a:ext uri="{FF2B5EF4-FFF2-40B4-BE49-F238E27FC236}">
                <a16:creationId xmlns:a16="http://schemas.microsoft.com/office/drawing/2014/main" id="{0308D749-5984-4BB8-A788-A85D24304A0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61110" y="6391838"/>
            <a:ext cx="3859795" cy="304801"/>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bg1">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b="1" dirty="0">
              <a:solidFill>
                <a:srgbClr val="B31166"/>
              </a:solidFill>
            </a:endParaRPr>
          </a:p>
        </p:txBody>
      </p:sp>
      <p:sp>
        <p:nvSpPr>
          <p:cNvPr id="18" name="Date Placeholder 3">
            <a:extLst>
              <a:ext uri="{FF2B5EF4-FFF2-40B4-BE49-F238E27FC236}">
                <a16:creationId xmlns:a16="http://schemas.microsoft.com/office/drawing/2014/main" id="{95B8172D-A4C8-41B4-8991-78BBEC4039D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7718854" y="6391839"/>
            <a:ext cx="2997637" cy="304798"/>
          </a:xfrm>
          <a:prstGeom prst="rect">
            <a:avLst/>
          </a:prstGeom>
        </p:spPr>
        <p:txBody>
          <a:bodyPr vert="horz" lIns="91440" tIns="45720" rIns="91440" bIns="45720" rtlCol="0" anchor="t"/>
          <a:lstStyle>
            <a:defPPr>
              <a:defRPr lang="en-US"/>
            </a:defPPr>
            <a:lvl1pPr marL="0" algn="l" defTabSz="457200" rtl="0" eaLnBrk="1" latinLnBrk="0" hangingPunct="1">
              <a:defRPr sz="1000" b="0" i="0" kern="1200">
                <a:solidFill>
                  <a:schemeClr val="bg1">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b="1" dirty="0">
              <a:solidFill>
                <a:srgbClr val="B31166"/>
              </a:solidFill>
            </a:endParaRPr>
          </a:p>
        </p:txBody>
      </p:sp>
    </p:spTree>
    <p:extLst>
      <p:ext uri="{BB962C8B-B14F-4D97-AF65-F5344CB8AC3E}">
        <p14:creationId xmlns:p14="http://schemas.microsoft.com/office/powerpoint/2010/main" val="69567248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312CBC0F-3409-4D8B-8B8F-345CD1814AD0}"/>
              </a:ext>
            </a:extLst>
          </p:cNvPr>
          <p:cNvSpPr>
            <a:spLocks noGrp="1"/>
          </p:cNvSpPr>
          <p:nvPr>
            <p:ph type="title"/>
          </p:nvPr>
        </p:nvSpPr>
        <p:spPr>
          <a:xfrm>
            <a:off x="836247" y="1085549"/>
            <a:ext cx="3430947" cy="4686903"/>
          </a:xfrm>
        </p:spPr>
        <p:txBody>
          <a:bodyPr anchor="ctr">
            <a:normAutofit/>
          </a:bodyPr>
          <a:lstStyle/>
          <a:p>
            <a:pPr algn="r"/>
            <a:r>
              <a:rPr lang="en-GB">
                <a:solidFill>
                  <a:schemeClr val="tx1"/>
                </a:solidFill>
              </a:rPr>
              <a:t>Mission</a:t>
            </a:r>
          </a:p>
        </p:txBody>
      </p:sp>
      <p:cxnSp>
        <p:nvCxnSpPr>
          <p:cNvPr id="14" name="Straight Connector 13">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8508879-A885-4529-A148-2B860DAE4BB1}"/>
              </a:ext>
            </a:extLst>
          </p:cNvPr>
          <p:cNvSpPr>
            <a:spLocks noGrp="1"/>
          </p:cNvSpPr>
          <p:nvPr>
            <p:ph idx="1"/>
          </p:nvPr>
        </p:nvSpPr>
        <p:spPr>
          <a:xfrm>
            <a:off x="5041399" y="1085549"/>
            <a:ext cx="5579707" cy="4686903"/>
          </a:xfrm>
        </p:spPr>
        <p:txBody>
          <a:bodyPr anchor="ctr">
            <a:normAutofit/>
          </a:bodyPr>
          <a:lstStyle/>
          <a:p>
            <a:r>
              <a:rPr lang="en-GB" dirty="0">
                <a:solidFill>
                  <a:schemeClr val="tx1"/>
                </a:solidFill>
              </a:rPr>
              <a:t>By providing training, support and competitive dragon boat racing the British Dragon Boat Association creates an open community for all paddlers to come together through the sport of dragon boat racing.  </a:t>
            </a:r>
          </a:p>
        </p:txBody>
      </p:sp>
      <p:sp>
        <p:nvSpPr>
          <p:cNvPr id="16" name="Footer Placeholder 4">
            <a:extLst>
              <a:ext uri="{FF2B5EF4-FFF2-40B4-BE49-F238E27FC236}">
                <a16:creationId xmlns:a16="http://schemas.microsoft.com/office/drawing/2014/main" id="{0308D749-5984-4BB8-A788-A85D24304A0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61110" y="6391838"/>
            <a:ext cx="3859795" cy="304801"/>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bg1">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b="1" dirty="0">
              <a:solidFill>
                <a:srgbClr val="B31166"/>
              </a:solidFill>
            </a:endParaRPr>
          </a:p>
        </p:txBody>
      </p:sp>
      <p:sp>
        <p:nvSpPr>
          <p:cNvPr id="18" name="Date Placeholder 3">
            <a:extLst>
              <a:ext uri="{FF2B5EF4-FFF2-40B4-BE49-F238E27FC236}">
                <a16:creationId xmlns:a16="http://schemas.microsoft.com/office/drawing/2014/main" id="{95B8172D-A4C8-41B4-8991-78BBEC4039D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7718854" y="6391839"/>
            <a:ext cx="2997637" cy="304798"/>
          </a:xfrm>
          <a:prstGeom prst="rect">
            <a:avLst/>
          </a:prstGeom>
        </p:spPr>
        <p:txBody>
          <a:bodyPr vert="horz" lIns="91440" tIns="45720" rIns="91440" bIns="45720" rtlCol="0" anchor="t"/>
          <a:lstStyle>
            <a:defPPr>
              <a:defRPr lang="en-US"/>
            </a:defPPr>
            <a:lvl1pPr marL="0" algn="l" defTabSz="457200" rtl="0" eaLnBrk="1" latinLnBrk="0" hangingPunct="1">
              <a:defRPr sz="1000" b="0" i="0" kern="1200">
                <a:solidFill>
                  <a:schemeClr val="bg1">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b="1" dirty="0">
              <a:solidFill>
                <a:srgbClr val="B31166"/>
              </a:solidFill>
            </a:endParaRPr>
          </a:p>
        </p:txBody>
      </p:sp>
    </p:spTree>
    <p:extLst>
      <p:ext uri="{BB962C8B-B14F-4D97-AF65-F5344CB8AC3E}">
        <p14:creationId xmlns:p14="http://schemas.microsoft.com/office/powerpoint/2010/main" val="403853652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F2EDD44-339F-4E97-97D2-3542EDC8D81A}"/>
              </a:ext>
            </a:extLst>
          </p:cNvPr>
          <p:cNvSpPr/>
          <p:nvPr/>
        </p:nvSpPr>
        <p:spPr>
          <a:xfrm>
            <a:off x="0" y="0"/>
            <a:ext cx="12192000" cy="426823"/>
          </a:xfrm>
          <a:prstGeom prst="rect">
            <a:avLst/>
          </a:prstGeom>
          <a:solidFill>
            <a:srgbClr val="002F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7630"/>
            <a:endParaRPr lang="en-GB" sz="2325" dirty="0">
              <a:solidFill>
                <a:prstClr val="white"/>
              </a:solidFill>
              <a:latin typeface="Calibri" panose="020F0502020204030204"/>
            </a:endParaRPr>
          </a:p>
        </p:txBody>
      </p:sp>
      <p:graphicFrame>
        <p:nvGraphicFramePr>
          <p:cNvPr id="9" name="Table 8">
            <a:extLst>
              <a:ext uri="{FF2B5EF4-FFF2-40B4-BE49-F238E27FC236}">
                <a16:creationId xmlns:a16="http://schemas.microsoft.com/office/drawing/2014/main" id="{E2B94D71-3C58-4E77-84BE-4FDC60E34C0F}"/>
              </a:ext>
            </a:extLst>
          </p:cNvPr>
          <p:cNvGraphicFramePr>
            <a:graphicFrameLocks noGrp="1"/>
          </p:cNvGraphicFramePr>
          <p:nvPr>
            <p:extLst>
              <p:ext uri="{D42A27DB-BD31-4B8C-83A1-F6EECF244321}">
                <p14:modId xmlns:p14="http://schemas.microsoft.com/office/powerpoint/2010/main" val="3980142187"/>
              </p:ext>
            </p:extLst>
          </p:nvPr>
        </p:nvGraphicFramePr>
        <p:xfrm>
          <a:off x="0" y="1280469"/>
          <a:ext cx="12192000" cy="7277605"/>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3274536717"/>
                    </a:ext>
                  </a:extLst>
                </a:gridCol>
                <a:gridCol w="2438400">
                  <a:extLst>
                    <a:ext uri="{9D8B030D-6E8A-4147-A177-3AD203B41FA5}">
                      <a16:colId xmlns:a16="http://schemas.microsoft.com/office/drawing/2014/main" val="368860489"/>
                    </a:ext>
                  </a:extLst>
                </a:gridCol>
                <a:gridCol w="2438400">
                  <a:extLst>
                    <a:ext uri="{9D8B030D-6E8A-4147-A177-3AD203B41FA5}">
                      <a16:colId xmlns:a16="http://schemas.microsoft.com/office/drawing/2014/main" val="668098237"/>
                    </a:ext>
                  </a:extLst>
                </a:gridCol>
                <a:gridCol w="2438400">
                  <a:extLst>
                    <a:ext uri="{9D8B030D-6E8A-4147-A177-3AD203B41FA5}">
                      <a16:colId xmlns:a16="http://schemas.microsoft.com/office/drawing/2014/main" val="2647498643"/>
                    </a:ext>
                  </a:extLst>
                </a:gridCol>
                <a:gridCol w="2438400">
                  <a:extLst>
                    <a:ext uri="{9D8B030D-6E8A-4147-A177-3AD203B41FA5}">
                      <a16:colId xmlns:a16="http://schemas.microsoft.com/office/drawing/2014/main" val="3253513197"/>
                    </a:ext>
                  </a:extLst>
                </a:gridCol>
              </a:tblGrid>
              <a:tr h="876820">
                <a:tc>
                  <a:txBody>
                    <a:bodyPr/>
                    <a:lstStyle/>
                    <a:p>
                      <a:r>
                        <a:rPr lang="en-US" dirty="0"/>
                        <a:t>Engagement with Clubs and Members</a:t>
                      </a:r>
                      <a:endParaRPr lang="en-GB" dirty="0"/>
                    </a:p>
                  </a:txBody>
                  <a:tcPr>
                    <a:solidFill>
                      <a:srgbClr val="002F5B"/>
                    </a:solidFill>
                  </a:tcPr>
                </a:tc>
                <a:tc>
                  <a:txBody>
                    <a:bodyPr/>
                    <a:lstStyle/>
                    <a:p>
                      <a:r>
                        <a:rPr lang="en-GB" dirty="0"/>
                        <a:t>Market The Sport Better</a:t>
                      </a:r>
                    </a:p>
                  </a:txBody>
                  <a:tcPr>
                    <a:solidFill>
                      <a:srgbClr val="002F5B"/>
                    </a:solidFill>
                  </a:tcPr>
                </a:tc>
                <a:tc>
                  <a:txBody>
                    <a:bodyPr/>
                    <a:lstStyle/>
                    <a:p>
                      <a:r>
                        <a:rPr lang="en-GB" dirty="0"/>
                        <a:t>Grow The Sport</a:t>
                      </a:r>
                    </a:p>
                  </a:txBody>
                  <a:tcPr>
                    <a:solidFill>
                      <a:srgbClr val="002F5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Support the Clubs</a:t>
                      </a:r>
                    </a:p>
                  </a:txBody>
                  <a:tcPr>
                    <a:solidFill>
                      <a:srgbClr val="002F5B"/>
                    </a:solidFill>
                  </a:tcPr>
                </a:tc>
                <a:tc>
                  <a:txBody>
                    <a:bodyPr/>
                    <a:lstStyle/>
                    <a:p>
                      <a:r>
                        <a:rPr lang="en-GB" dirty="0"/>
                        <a:t>More Innovation in Racing</a:t>
                      </a:r>
                    </a:p>
                  </a:txBody>
                  <a:tcPr>
                    <a:solidFill>
                      <a:srgbClr val="002F5B"/>
                    </a:solidFill>
                  </a:tcPr>
                </a:tc>
                <a:extLst>
                  <a:ext uri="{0D108BD9-81ED-4DB2-BD59-A6C34878D82A}">
                    <a16:rowId xmlns:a16="http://schemas.microsoft.com/office/drawing/2014/main" val="943142520"/>
                  </a:ext>
                </a:extLst>
              </a:tr>
              <a:tr h="64007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rgbClr val="002F5B"/>
                          </a:solidFill>
                        </a:rPr>
                        <a:t>The general theme is that the BDA needs to engage and listen more to clubs and paddlers, and communicate better what it intends to do</a:t>
                      </a:r>
                    </a:p>
                    <a:p>
                      <a:endParaRPr lang="en-GB" sz="1600" dirty="0">
                        <a:solidFill>
                          <a:srgbClr val="002F5B"/>
                        </a:solidFill>
                      </a:endParaRPr>
                    </a:p>
                    <a:p>
                      <a:endParaRPr lang="en-GB" sz="1600" dirty="0">
                        <a:solidFill>
                          <a:srgbClr val="002F5B"/>
                        </a:solidFill>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rgbClr val="002F5B"/>
                          </a:solidFill>
                        </a:rPr>
                        <a:t>The general theme is there isn’t enough being done to market the sport, or something that the clubs could tap into to market the sport in general either through the media, existing events or social media.</a:t>
                      </a:r>
                    </a:p>
                    <a:p>
                      <a:endParaRPr lang="en-GB" sz="1600" dirty="0">
                        <a:solidFill>
                          <a:srgbClr val="002F5B"/>
                        </a:solidFill>
                      </a:endParaRPr>
                    </a:p>
                  </a:txBody>
                  <a:tcPr>
                    <a:solidFill>
                      <a:schemeClr val="bg1">
                        <a:lumMod val="95000"/>
                      </a:schemeClr>
                    </a:solidFill>
                  </a:tcPr>
                </a:tc>
                <a:tc>
                  <a:txBody>
                    <a:bodyPr/>
                    <a:lstStyle/>
                    <a:p>
                      <a:r>
                        <a:rPr lang="en-GB" sz="1600" dirty="0">
                          <a:solidFill>
                            <a:srgbClr val="002F5B"/>
                          </a:solidFill>
                        </a:rPr>
                        <a:t>In general people wanted the BDA to grow the sport in terms of paddler numbers and clubs around the country</a:t>
                      </a:r>
                    </a:p>
                    <a:p>
                      <a:endParaRPr lang="en-GB" sz="1600" dirty="0">
                        <a:solidFill>
                          <a:srgbClr val="002F5B"/>
                        </a:solidFill>
                      </a:endParaRPr>
                    </a:p>
                  </a:txBody>
                  <a:tcPr>
                    <a:solidFill>
                      <a:schemeClr val="bg1">
                        <a:lumMod val="95000"/>
                      </a:schemeClr>
                    </a:solidFill>
                  </a:tcPr>
                </a:tc>
                <a:tc>
                  <a:txBody>
                    <a:bodyPr/>
                    <a:lstStyle/>
                    <a:p>
                      <a:r>
                        <a:rPr lang="en-GB" sz="1600" dirty="0">
                          <a:solidFill>
                            <a:srgbClr val="002F5B"/>
                          </a:solidFill>
                        </a:rPr>
                        <a:t>In general people wanted the BDA to support the Clubs through coaching, but also recruitment and general help with policies, structures etc.</a:t>
                      </a:r>
                    </a:p>
                  </a:txBody>
                  <a:tcPr>
                    <a:solidFill>
                      <a:schemeClr val="bg1">
                        <a:lumMod val="95000"/>
                      </a:schemeClr>
                    </a:solidFill>
                  </a:tcPr>
                </a:tc>
                <a:tc>
                  <a:txBody>
                    <a:bodyPr/>
                    <a:lstStyle/>
                    <a:p>
                      <a:r>
                        <a:rPr lang="en-GB" sz="1600" dirty="0">
                          <a:solidFill>
                            <a:srgbClr val="002F5B"/>
                          </a:solidFill>
                        </a:rPr>
                        <a:t>Most people liked the racing but wanted to see more innovation, to race different teams and to make the competition more exciting.</a:t>
                      </a:r>
                    </a:p>
                    <a:p>
                      <a:endParaRPr lang="en-GB" sz="1600" dirty="0">
                        <a:solidFill>
                          <a:srgbClr val="002F5B"/>
                        </a:solidFill>
                      </a:endParaRPr>
                    </a:p>
                  </a:txBody>
                  <a:tcPr>
                    <a:solidFill>
                      <a:schemeClr val="bg1">
                        <a:lumMod val="95000"/>
                      </a:schemeClr>
                    </a:solidFill>
                  </a:tcPr>
                </a:tc>
                <a:extLst>
                  <a:ext uri="{0D108BD9-81ED-4DB2-BD59-A6C34878D82A}">
                    <a16:rowId xmlns:a16="http://schemas.microsoft.com/office/drawing/2014/main" val="1750297447"/>
                  </a:ext>
                </a:extLst>
              </a:tr>
            </a:tbl>
          </a:graphicData>
        </a:graphic>
      </p:graphicFrame>
      <p:sp>
        <p:nvSpPr>
          <p:cNvPr id="11" name="Rectangle 10">
            <a:extLst>
              <a:ext uri="{FF2B5EF4-FFF2-40B4-BE49-F238E27FC236}">
                <a16:creationId xmlns:a16="http://schemas.microsoft.com/office/drawing/2014/main" id="{258F3653-848F-4E0A-8535-3CCBA7FC27E5}"/>
              </a:ext>
            </a:extLst>
          </p:cNvPr>
          <p:cNvSpPr/>
          <p:nvPr/>
        </p:nvSpPr>
        <p:spPr>
          <a:xfrm>
            <a:off x="0" y="426823"/>
            <a:ext cx="12192000" cy="426823"/>
          </a:xfrm>
          <a:prstGeom prst="rect">
            <a:avLst/>
          </a:prstGeom>
          <a:solidFill>
            <a:srgbClr val="D51C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7630"/>
            <a:r>
              <a:rPr lang="en-US" sz="2325" dirty="0">
                <a:solidFill>
                  <a:prstClr val="white"/>
                </a:solidFill>
                <a:latin typeface="Calibri" panose="020F0502020204030204"/>
              </a:rPr>
              <a:t>G</a:t>
            </a:r>
            <a:r>
              <a:rPr lang="en-GB" sz="2325" dirty="0">
                <a:solidFill>
                  <a:prstClr val="white"/>
                </a:solidFill>
                <a:latin typeface="Calibri" panose="020F0502020204030204"/>
              </a:rPr>
              <a:t>ROWTH PILLARS</a:t>
            </a:r>
          </a:p>
        </p:txBody>
      </p:sp>
      <p:sp>
        <p:nvSpPr>
          <p:cNvPr id="12" name="Rectangle 11">
            <a:extLst>
              <a:ext uri="{FF2B5EF4-FFF2-40B4-BE49-F238E27FC236}">
                <a16:creationId xmlns:a16="http://schemas.microsoft.com/office/drawing/2014/main" id="{55D60753-8D7D-4CD0-8A26-3D9B596605ED}"/>
              </a:ext>
            </a:extLst>
          </p:cNvPr>
          <p:cNvSpPr/>
          <p:nvPr/>
        </p:nvSpPr>
        <p:spPr>
          <a:xfrm>
            <a:off x="0" y="853646"/>
            <a:ext cx="12192000" cy="426823"/>
          </a:xfrm>
          <a:prstGeom prst="rect">
            <a:avLst/>
          </a:prstGeom>
          <a:solidFill>
            <a:srgbClr val="002F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7630"/>
            <a:endParaRPr lang="en-GB" sz="2325" dirty="0">
              <a:solidFill>
                <a:prstClr val="white"/>
              </a:solidFill>
              <a:latin typeface="Calibri" panose="020F0502020204030204"/>
            </a:endParaRPr>
          </a:p>
        </p:txBody>
      </p:sp>
      <p:sp>
        <p:nvSpPr>
          <p:cNvPr id="2" name="Arrow: Right 1">
            <a:extLst>
              <a:ext uri="{FF2B5EF4-FFF2-40B4-BE49-F238E27FC236}">
                <a16:creationId xmlns:a16="http://schemas.microsoft.com/office/drawing/2014/main" id="{76D2A8F3-A34C-45A3-8F74-AE9E5FFEDAE4}"/>
              </a:ext>
            </a:extLst>
          </p:cNvPr>
          <p:cNvSpPr/>
          <p:nvPr/>
        </p:nvSpPr>
        <p:spPr>
          <a:xfrm rot="16200000">
            <a:off x="10133030" y="4242003"/>
            <a:ext cx="1462732" cy="919530"/>
          </a:xfrm>
          <a:prstGeom prst="right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Right 6">
            <a:extLst>
              <a:ext uri="{FF2B5EF4-FFF2-40B4-BE49-F238E27FC236}">
                <a16:creationId xmlns:a16="http://schemas.microsoft.com/office/drawing/2014/main" id="{6A816D2B-BAB7-49CB-A85A-F3494ED99EC1}"/>
              </a:ext>
            </a:extLst>
          </p:cNvPr>
          <p:cNvSpPr/>
          <p:nvPr/>
        </p:nvSpPr>
        <p:spPr>
          <a:xfrm rot="16200000">
            <a:off x="5189647" y="4242003"/>
            <a:ext cx="1462732" cy="919530"/>
          </a:xfrm>
          <a:prstGeom prst="right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59439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F2EDD44-339F-4E97-97D2-3542EDC8D81A}"/>
              </a:ext>
            </a:extLst>
          </p:cNvPr>
          <p:cNvSpPr/>
          <p:nvPr/>
        </p:nvSpPr>
        <p:spPr>
          <a:xfrm>
            <a:off x="0" y="0"/>
            <a:ext cx="12192000" cy="426823"/>
          </a:xfrm>
          <a:prstGeom prst="rect">
            <a:avLst/>
          </a:prstGeom>
          <a:solidFill>
            <a:srgbClr val="002F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7630"/>
            <a:r>
              <a:rPr lang="en-GB" sz="2325" dirty="0">
                <a:solidFill>
                  <a:prstClr val="white"/>
                </a:solidFill>
                <a:latin typeface="Calibri" panose="020F0502020204030204"/>
              </a:rPr>
              <a:t>Competitive dragon boat racing for everyone in the UK</a:t>
            </a:r>
          </a:p>
        </p:txBody>
      </p:sp>
      <p:graphicFrame>
        <p:nvGraphicFramePr>
          <p:cNvPr id="9" name="Table 8">
            <a:extLst>
              <a:ext uri="{FF2B5EF4-FFF2-40B4-BE49-F238E27FC236}">
                <a16:creationId xmlns:a16="http://schemas.microsoft.com/office/drawing/2014/main" id="{E2B94D71-3C58-4E77-84BE-4FDC60E34C0F}"/>
              </a:ext>
            </a:extLst>
          </p:cNvPr>
          <p:cNvGraphicFramePr>
            <a:graphicFrameLocks noGrp="1"/>
          </p:cNvGraphicFramePr>
          <p:nvPr>
            <p:extLst>
              <p:ext uri="{D42A27DB-BD31-4B8C-83A1-F6EECF244321}">
                <p14:modId xmlns:p14="http://schemas.microsoft.com/office/powerpoint/2010/main" val="3188049052"/>
              </p:ext>
            </p:extLst>
          </p:nvPr>
        </p:nvGraphicFramePr>
        <p:xfrm>
          <a:off x="0" y="1280469"/>
          <a:ext cx="12192000" cy="7315185"/>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3274536717"/>
                    </a:ext>
                  </a:extLst>
                </a:gridCol>
                <a:gridCol w="2438400">
                  <a:extLst>
                    <a:ext uri="{9D8B030D-6E8A-4147-A177-3AD203B41FA5}">
                      <a16:colId xmlns:a16="http://schemas.microsoft.com/office/drawing/2014/main" val="368860489"/>
                    </a:ext>
                  </a:extLst>
                </a:gridCol>
                <a:gridCol w="2438400">
                  <a:extLst>
                    <a:ext uri="{9D8B030D-6E8A-4147-A177-3AD203B41FA5}">
                      <a16:colId xmlns:a16="http://schemas.microsoft.com/office/drawing/2014/main" val="668098237"/>
                    </a:ext>
                  </a:extLst>
                </a:gridCol>
                <a:gridCol w="2438400">
                  <a:extLst>
                    <a:ext uri="{9D8B030D-6E8A-4147-A177-3AD203B41FA5}">
                      <a16:colId xmlns:a16="http://schemas.microsoft.com/office/drawing/2014/main" val="2647498643"/>
                    </a:ext>
                  </a:extLst>
                </a:gridCol>
                <a:gridCol w="2438400">
                  <a:extLst>
                    <a:ext uri="{9D8B030D-6E8A-4147-A177-3AD203B41FA5}">
                      <a16:colId xmlns:a16="http://schemas.microsoft.com/office/drawing/2014/main" val="3253513197"/>
                    </a:ext>
                  </a:extLst>
                </a:gridCol>
              </a:tblGrid>
              <a:tr h="876820">
                <a:tc>
                  <a:txBody>
                    <a:bodyPr/>
                    <a:lstStyle/>
                    <a:p>
                      <a:r>
                        <a:rPr lang="en-US" dirty="0"/>
                        <a:t>G</a:t>
                      </a:r>
                      <a:r>
                        <a:rPr lang="en-GB" dirty="0"/>
                        <a:t>row the sport </a:t>
                      </a:r>
                    </a:p>
                  </a:txBody>
                  <a:tcPr>
                    <a:solidFill>
                      <a:srgbClr val="002F5B"/>
                    </a:solidFill>
                  </a:tcPr>
                </a:tc>
                <a:tc>
                  <a:txBody>
                    <a:bodyPr/>
                    <a:lstStyle/>
                    <a:p>
                      <a:r>
                        <a:rPr lang="en-GB" dirty="0"/>
                        <a:t>Connecting our members</a:t>
                      </a:r>
                    </a:p>
                  </a:txBody>
                  <a:tcPr>
                    <a:solidFill>
                      <a:srgbClr val="002F5B"/>
                    </a:solidFill>
                  </a:tcPr>
                </a:tc>
                <a:tc>
                  <a:txBody>
                    <a:bodyPr/>
                    <a:lstStyle/>
                    <a:p>
                      <a:r>
                        <a:rPr lang="en-GB" dirty="0"/>
                        <a:t>Supporting our clubs</a:t>
                      </a:r>
                    </a:p>
                  </a:txBody>
                  <a:tcPr>
                    <a:solidFill>
                      <a:srgbClr val="002F5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Providing competitive and innovative racing</a:t>
                      </a:r>
                    </a:p>
                  </a:txBody>
                  <a:tcPr>
                    <a:solidFill>
                      <a:srgbClr val="002F5B"/>
                    </a:solidFill>
                  </a:tcPr>
                </a:tc>
                <a:tc>
                  <a:txBody>
                    <a:bodyPr/>
                    <a:lstStyle/>
                    <a:p>
                      <a:r>
                        <a:rPr lang="en-GB" dirty="0"/>
                        <a:t>Participating in the international community</a:t>
                      </a:r>
                    </a:p>
                  </a:txBody>
                  <a:tcPr>
                    <a:solidFill>
                      <a:srgbClr val="002F5B"/>
                    </a:solidFill>
                  </a:tcPr>
                </a:tc>
                <a:extLst>
                  <a:ext uri="{0D108BD9-81ED-4DB2-BD59-A6C34878D82A}">
                    <a16:rowId xmlns:a16="http://schemas.microsoft.com/office/drawing/2014/main" val="943142520"/>
                  </a:ext>
                </a:extLst>
              </a:tr>
              <a:tr h="6400785">
                <a:tc>
                  <a:txBody>
                    <a:bodyPr/>
                    <a:lstStyle/>
                    <a:p>
                      <a:endParaRPr lang="en-GB" sz="1600" dirty="0">
                        <a:solidFill>
                          <a:srgbClr val="002F5B"/>
                        </a:solidFill>
                      </a:endParaRPr>
                    </a:p>
                    <a:p>
                      <a:endParaRPr lang="en-GB" sz="1600" dirty="0">
                        <a:solidFill>
                          <a:srgbClr val="002F5B"/>
                        </a:solidFill>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solidFill>
                          <a:srgbClr val="002F5B"/>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solidFill>
                          <a:srgbClr val="002F5B"/>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solidFill>
                          <a:srgbClr val="002F5B"/>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solidFill>
                          <a:srgbClr val="002F5B"/>
                        </a:solidFill>
                      </a:endParaRPr>
                    </a:p>
                    <a:p>
                      <a:endParaRPr lang="en-GB" sz="1600" dirty="0">
                        <a:solidFill>
                          <a:srgbClr val="002F5B"/>
                        </a:solidFill>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solidFill>
                          <a:srgbClr val="002F5B"/>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solidFill>
                          <a:srgbClr val="002F5B"/>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solidFill>
                          <a:srgbClr val="002F5B"/>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solidFill>
                          <a:srgbClr val="002F5B"/>
                        </a:solidFill>
                      </a:endParaRPr>
                    </a:p>
                    <a:p>
                      <a:endParaRPr lang="en-GB" sz="1600" dirty="0">
                        <a:solidFill>
                          <a:srgbClr val="002F5B"/>
                        </a:solidFill>
                      </a:endParaRPr>
                    </a:p>
                  </a:txBody>
                  <a:tcPr>
                    <a:solidFill>
                      <a:schemeClr val="bg1">
                        <a:lumMod val="95000"/>
                      </a:schemeClr>
                    </a:solidFill>
                  </a:tcPr>
                </a:tc>
                <a:tc>
                  <a:txBody>
                    <a:bodyPr/>
                    <a:lstStyle/>
                    <a:p>
                      <a:r>
                        <a:rPr lang="en-GB" sz="1600" dirty="0">
                          <a:solidFill>
                            <a:srgbClr val="002F5B"/>
                          </a:solidFill>
                        </a:rPr>
                        <a:t>Being the go-to organisation for the fastest, fairest racing available in the UK by</a:t>
                      </a:r>
                    </a:p>
                    <a:p>
                      <a:pPr marL="285750" indent="-285750">
                        <a:buFont typeface="Arial" panose="020B0604020202020204" pitchFamily="34" charset="0"/>
                        <a:buChar char="•"/>
                      </a:pPr>
                      <a:r>
                        <a:rPr lang="en-GB" sz="1600" dirty="0">
                          <a:solidFill>
                            <a:srgbClr val="002F5B"/>
                          </a:solidFill>
                        </a:rPr>
                        <a:t>Improving venues</a:t>
                      </a:r>
                    </a:p>
                    <a:p>
                      <a:pPr marL="285750" indent="-285750">
                        <a:buFont typeface="Arial" panose="020B0604020202020204" pitchFamily="34" charset="0"/>
                        <a:buChar char="•"/>
                      </a:pPr>
                      <a:r>
                        <a:rPr lang="en-GB" sz="1600" dirty="0">
                          <a:solidFill>
                            <a:srgbClr val="002F5B"/>
                          </a:solidFill>
                        </a:rPr>
                        <a:t>Increasing team numbers</a:t>
                      </a:r>
                    </a:p>
                    <a:p>
                      <a:pPr marL="285750" indent="-285750">
                        <a:buFont typeface="Arial" panose="020B0604020202020204" pitchFamily="34" charset="0"/>
                        <a:buChar char="•"/>
                      </a:pPr>
                      <a:r>
                        <a:rPr lang="en-GB" sz="1600" dirty="0">
                          <a:solidFill>
                            <a:srgbClr val="002F5B"/>
                          </a:solidFill>
                        </a:rPr>
                        <a:t>Keeping great officials</a:t>
                      </a:r>
                    </a:p>
                    <a:p>
                      <a:pPr marL="285750" indent="-285750">
                        <a:buFont typeface="Arial" panose="020B0604020202020204" pitchFamily="34" charset="0"/>
                        <a:buChar char="•"/>
                      </a:pPr>
                      <a:r>
                        <a:rPr lang="en-GB" sz="1600" dirty="0">
                          <a:solidFill>
                            <a:srgbClr val="002F5B"/>
                          </a:solidFill>
                        </a:rPr>
                        <a:t>Improving fairness</a:t>
                      </a:r>
                    </a:p>
                    <a:p>
                      <a:pPr marL="285750" indent="-285750">
                        <a:buFont typeface="Arial" panose="020B0604020202020204" pitchFamily="34" charset="0"/>
                        <a:buChar char="•"/>
                      </a:pPr>
                      <a:endParaRPr lang="en-GB" sz="1600" dirty="0">
                        <a:solidFill>
                          <a:srgbClr val="002F5B"/>
                        </a:solidFill>
                      </a:endParaRPr>
                    </a:p>
                    <a:p>
                      <a:pPr marL="0" indent="0">
                        <a:buFont typeface="Arial" panose="020B0604020202020204" pitchFamily="34" charset="0"/>
                        <a:buNone/>
                      </a:pPr>
                      <a:r>
                        <a:rPr lang="en-GB" sz="1600" dirty="0">
                          <a:solidFill>
                            <a:srgbClr val="002F5B"/>
                          </a:solidFill>
                        </a:rPr>
                        <a:t>Run bigger events at better venues as “key national events”</a:t>
                      </a:r>
                    </a:p>
                    <a:p>
                      <a:pPr marL="0" indent="0">
                        <a:buFont typeface="Arial" panose="020B0604020202020204" pitchFamily="34" charset="0"/>
                        <a:buNone/>
                      </a:pPr>
                      <a:endParaRPr lang="en-GB" sz="1600" dirty="0">
                        <a:solidFill>
                          <a:srgbClr val="002F5B"/>
                        </a:solidFill>
                      </a:endParaRPr>
                    </a:p>
                    <a:p>
                      <a:pPr marL="0" indent="0">
                        <a:buFont typeface="Arial" panose="020B0604020202020204" pitchFamily="34" charset="0"/>
                        <a:buNone/>
                      </a:pPr>
                      <a:r>
                        <a:rPr lang="en-GB" sz="1600" dirty="0">
                          <a:solidFill>
                            <a:srgbClr val="002F5B"/>
                          </a:solidFill>
                        </a:rPr>
                        <a:t>Encourage smaller regional events run by clubs</a:t>
                      </a:r>
                    </a:p>
                    <a:p>
                      <a:pPr marL="0" indent="0">
                        <a:buFont typeface="Arial" panose="020B0604020202020204" pitchFamily="34" charset="0"/>
                        <a:buNone/>
                      </a:pPr>
                      <a:endParaRPr lang="en-GB" sz="1600" dirty="0">
                        <a:solidFill>
                          <a:srgbClr val="002F5B"/>
                        </a:solidFill>
                      </a:endParaRPr>
                    </a:p>
                    <a:p>
                      <a:pPr marL="0" indent="0">
                        <a:buFont typeface="Arial" panose="020B0604020202020204" pitchFamily="34" charset="0"/>
                        <a:buNone/>
                      </a:pPr>
                      <a:r>
                        <a:rPr lang="en-GB" sz="1600" dirty="0">
                          <a:solidFill>
                            <a:srgbClr val="002F5B"/>
                          </a:solidFill>
                        </a:rPr>
                        <a:t>Evolve the league to take account of both options</a:t>
                      </a:r>
                    </a:p>
                    <a:p>
                      <a:endParaRPr lang="en-GB" sz="1600" dirty="0">
                        <a:solidFill>
                          <a:srgbClr val="002F5B"/>
                        </a:solidFill>
                      </a:endParaRPr>
                    </a:p>
                    <a:p>
                      <a:r>
                        <a:rPr lang="en-GB" sz="1600" dirty="0">
                          <a:solidFill>
                            <a:srgbClr val="002F5B"/>
                          </a:solidFill>
                        </a:rPr>
                        <a:t> </a:t>
                      </a:r>
                    </a:p>
                  </a:txBody>
                  <a:tcPr>
                    <a:solidFill>
                      <a:schemeClr val="bg1">
                        <a:lumMod val="95000"/>
                      </a:schemeClr>
                    </a:solidFill>
                  </a:tcPr>
                </a:tc>
                <a:tc>
                  <a:txBody>
                    <a:bodyPr/>
                    <a:lstStyle/>
                    <a:p>
                      <a:endParaRPr lang="en-GB" sz="1600" dirty="0">
                        <a:solidFill>
                          <a:srgbClr val="002F5B"/>
                        </a:solidFill>
                      </a:endParaRPr>
                    </a:p>
                    <a:p>
                      <a:endParaRPr lang="en-GB" sz="1600" dirty="0">
                        <a:solidFill>
                          <a:srgbClr val="002F5B"/>
                        </a:solidFill>
                      </a:endParaRPr>
                    </a:p>
                  </a:txBody>
                  <a:tcPr>
                    <a:solidFill>
                      <a:schemeClr val="bg1">
                        <a:lumMod val="95000"/>
                      </a:schemeClr>
                    </a:solidFill>
                  </a:tcPr>
                </a:tc>
                <a:extLst>
                  <a:ext uri="{0D108BD9-81ED-4DB2-BD59-A6C34878D82A}">
                    <a16:rowId xmlns:a16="http://schemas.microsoft.com/office/drawing/2014/main" val="1750297447"/>
                  </a:ext>
                </a:extLst>
              </a:tr>
            </a:tbl>
          </a:graphicData>
        </a:graphic>
      </p:graphicFrame>
      <p:sp>
        <p:nvSpPr>
          <p:cNvPr id="11" name="Rectangle 10">
            <a:extLst>
              <a:ext uri="{FF2B5EF4-FFF2-40B4-BE49-F238E27FC236}">
                <a16:creationId xmlns:a16="http://schemas.microsoft.com/office/drawing/2014/main" id="{258F3653-848F-4E0A-8535-3CCBA7FC27E5}"/>
              </a:ext>
            </a:extLst>
          </p:cNvPr>
          <p:cNvSpPr/>
          <p:nvPr/>
        </p:nvSpPr>
        <p:spPr>
          <a:xfrm>
            <a:off x="0" y="426823"/>
            <a:ext cx="12192000" cy="426823"/>
          </a:xfrm>
          <a:prstGeom prst="rect">
            <a:avLst/>
          </a:prstGeom>
          <a:solidFill>
            <a:srgbClr val="D51C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7630"/>
            <a:r>
              <a:rPr lang="en-GB" sz="2325" dirty="0">
                <a:solidFill>
                  <a:prstClr val="white"/>
                </a:solidFill>
                <a:latin typeface="Calibri" panose="020F0502020204030204"/>
              </a:rPr>
              <a:t>Our Values – Competition  Support  Openness  Integrity</a:t>
            </a:r>
          </a:p>
        </p:txBody>
      </p:sp>
      <p:sp>
        <p:nvSpPr>
          <p:cNvPr id="12" name="Rectangle 11">
            <a:extLst>
              <a:ext uri="{FF2B5EF4-FFF2-40B4-BE49-F238E27FC236}">
                <a16:creationId xmlns:a16="http://schemas.microsoft.com/office/drawing/2014/main" id="{55D60753-8D7D-4CD0-8A26-3D9B596605ED}"/>
              </a:ext>
            </a:extLst>
          </p:cNvPr>
          <p:cNvSpPr/>
          <p:nvPr/>
        </p:nvSpPr>
        <p:spPr>
          <a:xfrm>
            <a:off x="0" y="853646"/>
            <a:ext cx="12192000" cy="426823"/>
          </a:xfrm>
          <a:prstGeom prst="rect">
            <a:avLst/>
          </a:prstGeom>
          <a:solidFill>
            <a:srgbClr val="002F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7630"/>
            <a:r>
              <a:rPr lang="en-GB" sz="2325" dirty="0">
                <a:solidFill>
                  <a:prstClr val="white"/>
                </a:solidFill>
                <a:latin typeface="Calibri" panose="020F0502020204030204"/>
              </a:rPr>
              <a:t>Our Priorities 2019 - 2024 </a:t>
            </a:r>
          </a:p>
        </p:txBody>
      </p:sp>
      <p:sp>
        <p:nvSpPr>
          <p:cNvPr id="2" name="Arrow: Right 1">
            <a:extLst>
              <a:ext uri="{FF2B5EF4-FFF2-40B4-BE49-F238E27FC236}">
                <a16:creationId xmlns:a16="http://schemas.microsoft.com/office/drawing/2014/main" id="{19CF6608-D509-4939-800F-2C70F3E78E4A}"/>
              </a:ext>
            </a:extLst>
          </p:cNvPr>
          <p:cNvSpPr/>
          <p:nvPr/>
        </p:nvSpPr>
        <p:spPr>
          <a:xfrm>
            <a:off x="4971495" y="2308195"/>
            <a:ext cx="2325950" cy="523782"/>
          </a:xfrm>
          <a:prstGeom prst="right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92038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F2EDD44-339F-4E97-97D2-3542EDC8D81A}"/>
              </a:ext>
            </a:extLst>
          </p:cNvPr>
          <p:cNvSpPr/>
          <p:nvPr/>
        </p:nvSpPr>
        <p:spPr>
          <a:xfrm>
            <a:off x="649975" y="4517136"/>
            <a:ext cx="10893095" cy="11749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a:bodyPr>
          <a:lstStyle/>
          <a:p>
            <a:pPr>
              <a:spcBef>
                <a:spcPct val="0"/>
              </a:spcBef>
              <a:spcAft>
                <a:spcPts val="600"/>
              </a:spcAft>
            </a:pPr>
            <a:r>
              <a:rPr lang="en-US" sz="6000" b="0" i="0" kern="1200">
                <a:solidFill>
                  <a:schemeClr val="bg2"/>
                </a:solidFill>
                <a:latin typeface="+mj-lt"/>
                <a:ea typeface="+mj-ea"/>
                <a:cs typeface="+mj-cs"/>
              </a:rPr>
              <a:t>Actions</a:t>
            </a:r>
          </a:p>
        </p:txBody>
      </p:sp>
      <p:graphicFrame>
        <p:nvGraphicFramePr>
          <p:cNvPr id="9" name="Table 8">
            <a:extLst>
              <a:ext uri="{FF2B5EF4-FFF2-40B4-BE49-F238E27FC236}">
                <a16:creationId xmlns:a16="http://schemas.microsoft.com/office/drawing/2014/main" id="{E2B94D71-3C58-4E77-84BE-4FDC60E34C0F}"/>
              </a:ext>
            </a:extLst>
          </p:cNvPr>
          <p:cNvGraphicFramePr>
            <a:graphicFrameLocks noGrp="1"/>
          </p:cNvGraphicFramePr>
          <p:nvPr>
            <p:extLst>
              <p:ext uri="{D42A27DB-BD31-4B8C-83A1-F6EECF244321}">
                <p14:modId xmlns:p14="http://schemas.microsoft.com/office/powerpoint/2010/main" val="1093582458"/>
              </p:ext>
            </p:extLst>
          </p:nvPr>
        </p:nvGraphicFramePr>
        <p:xfrm>
          <a:off x="734846" y="755822"/>
          <a:ext cx="9369043" cy="3687276"/>
        </p:xfrm>
        <a:graphic>
          <a:graphicData uri="http://schemas.openxmlformats.org/drawingml/2006/table">
            <a:tbl>
              <a:tblPr firstRow="1" bandRow="1">
                <a:tableStyleId>{5C22544A-7EE6-4342-B048-85BDC9FD1C3A}</a:tableStyleId>
              </a:tblPr>
              <a:tblGrid>
                <a:gridCol w="1599422">
                  <a:extLst>
                    <a:ext uri="{9D8B030D-6E8A-4147-A177-3AD203B41FA5}">
                      <a16:colId xmlns:a16="http://schemas.microsoft.com/office/drawing/2014/main" val="3274536717"/>
                    </a:ext>
                  </a:extLst>
                </a:gridCol>
                <a:gridCol w="1583119">
                  <a:extLst>
                    <a:ext uri="{9D8B030D-6E8A-4147-A177-3AD203B41FA5}">
                      <a16:colId xmlns:a16="http://schemas.microsoft.com/office/drawing/2014/main" val="368860489"/>
                    </a:ext>
                  </a:extLst>
                </a:gridCol>
                <a:gridCol w="1432632">
                  <a:extLst>
                    <a:ext uri="{9D8B030D-6E8A-4147-A177-3AD203B41FA5}">
                      <a16:colId xmlns:a16="http://schemas.microsoft.com/office/drawing/2014/main" val="668098237"/>
                    </a:ext>
                  </a:extLst>
                </a:gridCol>
                <a:gridCol w="3020265">
                  <a:extLst>
                    <a:ext uri="{9D8B030D-6E8A-4147-A177-3AD203B41FA5}">
                      <a16:colId xmlns:a16="http://schemas.microsoft.com/office/drawing/2014/main" val="2647498643"/>
                    </a:ext>
                  </a:extLst>
                </a:gridCol>
                <a:gridCol w="1733605">
                  <a:extLst>
                    <a:ext uri="{9D8B030D-6E8A-4147-A177-3AD203B41FA5}">
                      <a16:colId xmlns:a16="http://schemas.microsoft.com/office/drawing/2014/main" val="3253513197"/>
                    </a:ext>
                  </a:extLst>
                </a:gridCol>
              </a:tblGrid>
              <a:tr h="751229">
                <a:tc>
                  <a:txBody>
                    <a:bodyPr/>
                    <a:lstStyle/>
                    <a:p>
                      <a:r>
                        <a:rPr lang="en-GB" sz="1400"/>
                        <a:t>Increasing participation</a:t>
                      </a:r>
                    </a:p>
                  </a:txBody>
                  <a:tcPr marL="72234" marR="72234" marT="36117" marB="36117">
                    <a:solidFill>
                      <a:srgbClr val="002F5B"/>
                    </a:solidFill>
                  </a:tcPr>
                </a:tc>
                <a:tc>
                  <a:txBody>
                    <a:bodyPr/>
                    <a:lstStyle/>
                    <a:p>
                      <a:r>
                        <a:rPr lang="en-GB" sz="1400"/>
                        <a:t>Connecting our members</a:t>
                      </a:r>
                    </a:p>
                  </a:txBody>
                  <a:tcPr marL="72234" marR="72234" marT="36117" marB="36117">
                    <a:solidFill>
                      <a:srgbClr val="002F5B"/>
                    </a:solidFill>
                  </a:tcPr>
                </a:tc>
                <a:tc>
                  <a:txBody>
                    <a:bodyPr/>
                    <a:lstStyle/>
                    <a:p>
                      <a:r>
                        <a:rPr lang="en-GB" sz="1400"/>
                        <a:t>Supporting our clubs</a:t>
                      </a:r>
                    </a:p>
                  </a:txBody>
                  <a:tcPr marL="72234" marR="72234" marT="36117" marB="36117">
                    <a:solidFill>
                      <a:srgbClr val="002F5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t>Providing competitive &amp; innovative racing</a:t>
                      </a:r>
                    </a:p>
                  </a:txBody>
                  <a:tcPr marL="72234" marR="72234" marT="36117" marB="36117">
                    <a:solidFill>
                      <a:srgbClr val="002F5B"/>
                    </a:solidFill>
                  </a:tcPr>
                </a:tc>
                <a:tc>
                  <a:txBody>
                    <a:bodyPr/>
                    <a:lstStyle/>
                    <a:p>
                      <a:r>
                        <a:rPr lang="en-GB" sz="1400"/>
                        <a:t>Participating in the international community</a:t>
                      </a:r>
                    </a:p>
                  </a:txBody>
                  <a:tcPr marL="72234" marR="72234" marT="36117" marB="36117">
                    <a:solidFill>
                      <a:srgbClr val="002F5B"/>
                    </a:solidFill>
                  </a:tcPr>
                </a:tc>
                <a:extLst>
                  <a:ext uri="{0D108BD9-81ED-4DB2-BD59-A6C34878D82A}">
                    <a16:rowId xmlns:a16="http://schemas.microsoft.com/office/drawing/2014/main" val="943142520"/>
                  </a:ext>
                </a:extLst>
              </a:tr>
              <a:tr h="2219978">
                <a:tc>
                  <a:txBody>
                    <a:bodyPr/>
                    <a:lstStyle/>
                    <a:p>
                      <a:r>
                        <a:rPr lang="en-GB" sz="1300">
                          <a:solidFill>
                            <a:srgbClr val="002F5B"/>
                          </a:solidFill>
                        </a:rPr>
                        <a:t>Try new race formats, e.g. Lions</a:t>
                      </a:r>
                    </a:p>
                    <a:p>
                      <a:endParaRPr lang="en-GB" sz="1300">
                        <a:solidFill>
                          <a:srgbClr val="002F5B"/>
                        </a:solidFill>
                      </a:endParaRPr>
                    </a:p>
                    <a:p>
                      <a:r>
                        <a:rPr lang="en-GB" sz="1300">
                          <a:solidFill>
                            <a:srgbClr val="002F5B"/>
                          </a:solidFill>
                        </a:rPr>
                        <a:t>Make links with the breast cancer community</a:t>
                      </a:r>
                    </a:p>
                    <a:p>
                      <a:endParaRPr lang="en-GB" sz="1300">
                        <a:solidFill>
                          <a:srgbClr val="002F5B"/>
                        </a:solidFill>
                      </a:endParaRPr>
                    </a:p>
                  </a:txBody>
                  <a:tcPr marL="72234" marR="72234" marT="36117" marB="36117">
                    <a:solidFill>
                      <a:schemeClr val="bg1">
                        <a:lumMod val="95000"/>
                      </a:schemeClr>
                    </a:solidFill>
                  </a:tcPr>
                </a:tc>
                <a:tc>
                  <a:txBody>
                    <a:bodyPr/>
                    <a:lstStyle/>
                    <a:p>
                      <a:r>
                        <a:rPr lang="en-GB" sz="1300">
                          <a:solidFill>
                            <a:srgbClr val="002F5B"/>
                          </a:solidFill>
                        </a:rPr>
                        <a:t>Use race events to communicate and receive feedback</a:t>
                      </a:r>
                    </a:p>
                    <a:p>
                      <a:endParaRPr lang="en-GB" sz="1300">
                        <a:solidFill>
                          <a:srgbClr val="002F5B"/>
                        </a:solidFill>
                      </a:endParaRPr>
                    </a:p>
                  </a:txBody>
                  <a:tcPr marL="72234" marR="72234" marT="36117" marB="36117">
                    <a:solidFill>
                      <a:schemeClr val="bg1">
                        <a:lumMod val="95000"/>
                      </a:schemeClr>
                    </a:solidFill>
                  </a:tcPr>
                </a:tc>
                <a:tc>
                  <a:txBody>
                    <a:bodyPr/>
                    <a:lstStyle/>
                    <a:p>
                      <a:pPr marL="285750" indent="-285750">
                        <a:buFont typeface="Arial" panose="020B0604020202020204" pitchFamily="34" charset="0"/>
                        <a:buChar char="•"/>
                      </a:pPr>
                      <a:endParaRPr lang="en-GB" sz="1300">
                        <a:solidFill>
                          <a:srgbClr val="002F5B"/>
                        </a:solidFill>
                      </a:endParaRPr>
                    </a:p>
                    <a:p>
                      <a:pPr marL="285750" indent="-285750">
                        <a:buFont typeface="Arial" panose="020B0604020202020204" pitchFamily="34" charset="0"/>
                        <a:buChar char="•"/>
                      </a:pPr>
                      <a:endParaRPr lang="en-GB" sz="1300">
                        <a:solidFill>
                          <a:srgbClr val="002F5B"/>
                        </a:solidFill>
                      </a:endParaRPr>
                    </a:p>
                  </a:txBody>
                  <a:tcPr marL="72234" marR="72234" marT="36117" marB="36117">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a:solidFill>
                            <a:srgbClr val="002F5B"/>
                          </a:solidFill>
                        </a:rPr>
                        <a:t>Understand how many of our members race how often. How big does a club need to be to take part in the league?  Reduce stress on clubs to attend all events</a:t>
                      </a:r>
                    </a:p>
                    <a:p>
                      <a:endParaRPr lang="en-GB" sz="1300">
                        <a:solidFill>
                          <a:srgbClr val="002F5B"/>
                        </a:solidFill>
                      </a:endParaRPr>
                    </a:p>
                    <a:p>
                      <a:r>
                        <a:rPr lang="en-GB" sz="1300">
                          <a:solidFill>
                            <a:srgbClr val="002F5B"/>
                          </a:solidFill>
                        </a:rPr>
                        <a:t>Fairer, better venues</a:t>
                      </a:r>
                    </a:p>
                    <a:p>
                      <a:endParaRPr lang="en-GB" sz="1300">
                        <a:solidFill>
                          <a:srgbClr val="002F5B"/>
                        </a:solidFill>
                      </a:endParaRPr>
                    </a:p>
                    <a:p>
                      <a:r>
                        <a:rPr lang="en-GB" sz="1300">
                          <a:solidFill>
                            <a:srgbClr val="002F5B"/>
                          </a:solidFill>
                        </a:rPr>
                        <a:t>Review the league structure regularly and provide a range of events, race distances and locations.</a:t>
                      </a:r>
                    </a:p>
                  </a:txBody>
                  <a:tcPr marL="72234" marR="72234" marT="36117" marB="36117">
                    <a:solidFill>
                      <a:schemeClr val="bg1">
                        <a:lumMod val="95000"/>
                      </a:schemeClr>
                    </a:solidFill>
                  </a:tcPr>
                </a:tc>
                <a:tc>
                  <a:txBody>
                    <a:bodyPr/>
                    <a:lstStyle/>
                    <a:p>
                      <a:endParaRPr lang="en-GB" sz="1300">
                        <a:solidFill>
                          <a:srgbClr val="002F5B"/>
                        </a:solidFill>
                      </a:endParaRPr>
                    </a:p>
                  </a:txBody>
                  <a:tcPr marL="72234" marR="72234" marT="36117" marB="36117">
                    <a:solidFill>
                      <a:schemeClr val="bg1">
                        <a:lumMod val="95000"/>
                      </a:schemeClr>
                    </a:solidFill>
                  </a:tcPr>
                </a:tc>
                <a:extLst>
                  <a:ext uri="{0D108BD9-81ED-4DB2-BD59-A6C34878D82A}">
                    <a16:rowId xmlns:a16="http://schemas.microsoft.com/office/drawing/2014/main" val="1750297447"/>
                  </a:ext>
                </a:extLst>
              </a:tr>
              <a:tr h="486373">
                <a:tc gridSpan="5">
                  <a:txBody>
                    <a:bodyPr/>
                    <a:lstStyle/>
                    <a:p>
                      <a:endParaRPr lang="en-GB" sz="1300">
                        <a:solidFill>
                          <a:srgbClr val="002F5B"/>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300">
                        <a:solidFill>
                          <a:srgbClr val="002F5B"/>
                        </a:solidFill>
                      </a:endParaRPr>
                    </a:p>
                  </a:txBody>
                  <a:tcPr marL="72234" marR="72234" marT="36117" marB="36117">
                    <a:solidFill>
                      <a:schemeClr val="bg1">
                        <a:lumMod val="95000"/>
                      </a:schemeClr>
                    </a:solidFill>
                  </a:tcPr>
                </a:tc>
                <a:tc hMerge="1">
                  <a:txBody>
                    <a:bodyPr/>
                    <a:lstStyle/>
                    <a:p>
                      <a:endParaRPr lang="en-GB" dirty="0">
                        <a:solidFill>
                          <a:srgbClr val="002F5B"/>
                        </a:solidFill>
                      </a:endParaRPr>
                    </a:p>
                  </a:txBody>
                  <a:tcPr>
                    <a:solidFill>
                      <a:schemeClr val="bg1">
                        <a:lumMod val="95000"/>
                      </a:schemeClr>
                    </a:solidFill>
                  </a:tcPr>
                </a:tc>
                <a:tc hMerge="1">
                  <a:txBody>
                    <a:bodyPr/>
                    <a:lstStyle/>
                    <a:p>
                      <a:pPr marL="285750" indent="-285750">
                        <a:buFont typeface="Arial" panose="020B0604020202020204" pitchFamily="34" charset="0"/>
                        <a:buChar char="•"/>
                      </a:pPr>
                      <a:endParaRPr lang="en-GB" dirty="0">
                        <a:solidFill>
                          <a:srgbClr val="002F5B"/>
                        </a:solidFill>
                      </a:endParaRPr>
                    </a:p>
                  </a:txBody>
                  <a:tcPr>
                    <a:solidFill>
                      <a:schemeClr val="bg1">
                        <a:lumMod val="95000"/>
                      </a:schemeClr>
                    </a:solidFill>
                  </a:tcPr>
                </a:tc>
                <a:tc hMerge="1">
                  <a:txBody>
                    <a:bodyPr/>
                    <a:lstStyle/>
                    <a:p>
                      <a:endParaRPr lang="en-GB" dirty="0">
                        <a:solidFill>
                          <a:srgbClr val="002F5B"/>
                        </a:solidFill>
                      </a:endParaRPr>
                    </a:p>
                  </a:txBody>
                  <a:tcPr>
                    <a:solidFill>
                      <a:schemeClr val="bg1">
                        <a:lumMod val="95000"/>
                      </a:schemeClr>
                    </a:solidFill>
                  </a:tcPr>
                </a:tc>
                <a:tc hMerge="1">
                  <a:txBody>
                    <a:bodyPr/>
                    <a:lstStyle/>
                    <a:p>
                      <a:endParaRPr lang="en-GB" dirty="0">
                        <a:solidFill>
                          <a:srgbClr val="002F5B"/>
                        </a:solidFill>
                      </a:endParaRPr>
                    </a:p>
                  </a:txBody>
                  <a:tcPr>
                    <a:solidFill>
                      <a:schemeClr val="bg1">
                        <a:lumMod val="95000"/>
                      </a:schemeClr>
                    </a:solidFill>
                  </a:tcPr>
                </a:tc>
                <a:extLst>
                  <a:ext uri="{0D108BD9-81ED-4DB2-BD59-A6C34878D82A}">
                    <a16:rowId xmlns:a16="http://schemas.microsoft.com/office/drawing/2014/main" val="1902377269"/>
                  </a:ext>
                </a:extLst>
              </a:tr>
            </a:tbl>
          </a:graphicData>
        </a:graphic>
      </p:graphicFrame>
    </p:spTree>
    <p:extLst>
      <p:ext uri="{BB962C8B-B14F-4D97-AF65-F5344CB8AC3E}">
        <p14:creationId xmlns:p14="http://schemas.microsoft.com/office/powerpoint/2010/main" val="1605807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312CBC0F-3409-4D8B-8B8F-345CD1814AD0}"/>
              </a:ext>
            </a:extLst>
          </p:cNvPr>
          <p:cNvSpPr>
            <a:spLocks noGrp="1"/>
          </p:cNvSpPr>
          <p:nvPr>
            <p:ph type="title"/>
          </p:nvPr>
        </p:nvSpPr>
        <p:spPr>
          <a:xfrm>
            <a:off x="836247" y="1085549"/>
            <a:ext cx="3430947" cy="4686903"/>
          </a:xfrm>
        </p:spPr>
        <p:txBody>
          <a:bodyPr anchor="ctr">
            <a:normAutofit/>
          </a:bodyPr>
          <a:lstStyle/>
          <a:p>
            <a:pPr algn="r"/>
            <a:r>
              <a:rPr lang="en-US" dirty="0">
                <a:solidFill>
                  <a:schemeClr val="tx1"/>
                </a:solidFill>
              </a:rPr>
              <a:t>Regional Racing</a:t>
            </a:r>
            <a:endParaRPr lang="en-GB" dirty="0">
              <a:solidFill>
                <a:schemeClr val="tx1"/>
              </a:solidFill>
            </a:endParaRPr>
          </a:p>
        </p:txBody>
      </p:sp>
      <p:cxnSp>
        <p:nvCxnSpPr>
          <p:cNvPr id="14" name="Straight Connector 13">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8508879-A885-4529-A148-2B860DAE4BB1}"/>
              </a:ext>
            </a:extLst>
          </p:cNvPr>
          <p:cNvSpPr>
            <a:spLocks noGrp="1"/>
          </p:cNvSpPr>
          <p:nvPr>
            <p:ph idx="1"/>
          </p:nvPr>
        </p:nvSpPr>
        <p:spPr>
          <a:xfrm>
            <a:off x="5041399" y="1085549"/>
            <a:ext cx="5579707" cy="4686903"/>
          </a:xfrm>
        </p:spPr>
        <p:txBody>
          <a:bodyPr anchor="ctr">
            <a:normAutofit/>
          </a:bodyPr>
          <a:lstStyle/>
          <a:p>
            <a:r>
              <a:rPr lang="en-US" dirty="0"/>
              <a:t>On average a paddler attends three races in a season, i.e. roughly one in three races that are run.</a:t>
            </a:r>
          </a:p>
          <a:p>
            <a:r>
              <a:rPr lang="en-US" dirty="0"/>
              <a:t>For a club to attend all races with one crew they therefore need a membership of roughly three times the number of people in each race, i.e., 66 (includes helms and drummers)</a:t>
            </a:r>
          </a:p>
          <a:p>
            <a:r>
              <a:rPr lang="en-US" dirty="0"/>
              <a:t>Of the 28 clubs currently registered only 4 clubs have more than 60 members. The average is 37. The sport has roughly the same number of clubs as 20 years ago albeit they have changed over time.</a:t>
            </a:r>
            <a:r>
              <a:rPr lang="en-GB" dirty="0">
                <a:solidFill>
                  <a:schemeClr val="tx1"/>
                </a:solidFill>
              </a:rPr>
              <a:t>  </a:t>
            </a:r>
          </a:p>
        </p:txBody>
      </p:sp>
      <p:sp>
        <p:nvSpPr>
          <p:cNvPr id="16" name="Footer Placeholder 4">
            <a:extLst>
              <a:ext uri="{FF2B5EF4-FFF2-40B4-BE49-F238E27FC236}">
                <a16:creationId xmlns:a16="http://schemas.microsoft.com/office/drawing/2014/main" id="{0308D749-5984-4BB8-A788-A85D24304A0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61110" y="6391838"/>
            <a:ext cx="3859795" cy="304801"/>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bg1">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b="1" dirty="0">
              <a:solidFill>
                <a:srgbClr val="B31166"/>
              </a:solidFill>
            </a:endParaRPr>
          </a:p>
        </p:txBody>
      </p:sp>
      <p:sp>
        <p:nvSpPr>
          <p:cNvPr id="18" name="Date Placeholder 3">
            <a:extLst>
              <a:ext uri="{FF2B5EF4-FFF2-40B4-BE49-F238E27FC236}">
                <a16:creationId xmlns:a16="http://schemas.microsoft.com/office/drawing/2014/main" id="{95B8172D-A4C8-41B4-8991-78BBEC4039D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7718854" y="6391839"/>
            <a:ext cx="2997637" cy="304798"/>
          </a:xfrm>
          <a:prstGeom prst="rect">
            <a:avLst/>
          </a:prstGeom>
        </p:spPr>
        <p:txBody>
          <a:bodyPr vert="horz" lIns="91440" tIns="45720" rIns="91440" bIns="45720" rtlCol="0" anchor="t"/>
          <a:lstStyle>
            <a:defPPr>
              <a:defRPr lang="en-US"/>
            </a:defPPr>
            <a:lvl1pPr marL="0" algn="l" defTabSz="457200" rtl="0" eaLnBrk="1" latinLnBrk="0" hangingPunct="1">
              <a:defRPr sz="1000" b="0" i="0" kern="1200">
                <a:solidFill>
                  <a:schemeClr val="bg1">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b="1" dirty="0">
              <a:solidFill>
                <a:srgbClr val="B31166"/>
              </a:solidFill>
            </a:endParaRPr>
          </a:p>
        </p:txBody>
      </p:sp>
    </p:spTree>
    <p:extLst>
      <p:ext uri="{BB962C8B-B14F-4D97-AF65-F5344CB8AC3E}">
        <p14:creationId xmlns:p14="http://schemas.microsoft.com/office/powerpoint/2010/main" val="1662982498"/>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312CBC0F-3409-4D8B-8B8F-345CD1814AD0}"/>
              </a:ext>
            </a:extLst>
          </p:cNvPr>
          <p:cNvSpPr>
            <a:spLocks noGrp="1"/>
          </p:cNvSpPr>
          <p:nvPr>
            <p:ph type="title"/>
          </p:nvPr>
        </p:nvSpPr>
        <p:spPr>
          <a:xfrm>
            <a:off x="836247" y="1085549"/>
            <a:ext cx="3430947" cy="4686903"/>
          </a:xfrm>
        </p:spPr>
        <p:txBody>
          <a:bodyPr anchor="ctr">
            <a:normAutofit/>
          </a:bodyPr>
          <a:lstStyle/>
          <a:p>
            <a:pPr algn="r"/>
            <a:r>
              <a:rPr lang="en-US" dirty="0">
                <a:solidFill>
                  <a:schemeClr val="tx1"/>
                </a:solidFill>
              </a:rPr>
              <a:t>Regional Racing</a:t>
            </a:r>
            <a:endParaRPr lang="en-GB" dirty="0">
              <a:solidFill>
                <a:schemeClr val="tx1"/>
              </a:solidFill>
            </a:endParaRPr>
          </a:p>
        </p:txBody>
      </p:sp>
      <p:cxnSp>
        <p:nvCxnSpPr>
          <p:cNvPr id="14" name="Straight Connector 13">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8508879-A885-4529-A148-2B860DAE4BB1}"/>
              </a:ext>
            </a:extLst>
          </p:cNvPr>
          <p:cNvSpPr>
            <a:spLocks noGrp="1"/>
          </p:cNvSpPr>
          <p:nvPr>
            <p:ph idx="1"/>
          </p:nvPr>
        </p:nvSpPr>
        <p:spPr>
          <a:xfrm>
            <a:off x="5041399" y="1085549"/>
            <a:ext cx="5579707" cy="4686903"/>
          </a:xfrm>
        </p:spPr>
        <p:txBody>
          <a:bodyPr anchor="ctr">
            <a:normAutofit/>
          </a:bodyPr>
          <a:lstStyle/>
          <a:p>
            <a:r>
              <a:rPr lang="en-US" dirty="0"/>
              <a:t>We need to bridge the disconnect between the current league clubs and new starter clubs and to open up the sport to other groups such as BCS, ACS, Para-dragons which is difficult to do with our current racing format. </a:t>
            </a:r>
          </a:p>
          <a:p>
            <a:r>
              <a:rPr lang="en-US" dirty="0"/>
              <a:t>The sport is going to take time to recover from Covid. Membership numbers are around half the 2019 numbers, and we know some clubs are struggling with paddlers.</a:t>
            </a:r>
            <a:r>
              <a:rPr lang="en-GB" dirty="0">
                <a:solidFill>
                  <a:schemeClr val="tx1"/>
                </a:solidFill>
              </a:rPr>
              <a:t>  </a:t>
            </a:r>
          </a:p>
        </p:txBody>
      </p:sp>
      <p:sp>
        <p:nvSpPr>
          <p:cNvPr id="16" name="Footer Placeholder 4">
            <a:extLst>
              <a:ext uri="{FF2B5EF4-FFF2-40B4-BE49-F238E27FC236}">
                <a16:creationId xmlns:a16="http://schemas.microsoft.com/office/drawing/2014/main" id="{0308D749-5984-4BB8-A788-A85D24304A0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61110" y="6391838"/>
            <a:ext cx="3859795" cy="304801"/>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bg1">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b="1" dirty="0">
              <a:solidFill>
                <a:srgbClr val="B31166"/>
              </a:solidFill>
            </a:endParaRPr>
          </a:p>
        </p:txBody>
      </p:sp>
      <p:sp>
        <p:nvSpPr>
          <p:cNvPr id="18" name="Date Placeholder 3">
            <a:extLst>
              <a:ext uri="{FF2B5EF4-FFF2-40B4-BE49-F238E27FC236}">
                <a16:creationId xmlns:a16="http://schemas.microsoft.com/office/drawing/2014/main" id="{95B8172D-A4C8-41B4-8991-78BBEC4039D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7718854" y="6391839"/>
            <a:ext cx="2997637" cy="304798"/>
          </a:xfrm>
          <a:prstGeom prst="rect">
            <a:avLst/>
          </a:prstGeom>
        </p:spPr>
        <p:txBody>
          <a:bodyPr vert="horz" lIns="91440" tIns="45720" rIns="91440" bIns="45720" rtlCol="0" anchor="t"/>
          <a:lstStyle>
            <a:defPPr>
              <a:defRPr lang="en-US"/>
            </a:defPPr>
            <a:lvl1pPr marL="0" algn="l" defTabSz="457200" rtl="0" eaLnBrk="1" latinLnBrk="0" hangingPunct="1">
              <a:defRPr sz="1000" b="0" i="0" kern="1200">
                <a:solidFill>
                  <a:schemeClr val="bg1">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b="1" dirty="0">
              <a:solidFill>
                <a:srgbClr val="B31166"/>
              </a:solidFill>
            </a:endParaRPr>
          </a:p>
        </p:txBody>
      </p:sp>
    </p:spTree>
    <p:extLst>
      <p:ext uri="{BB962C8B-B14F-4D97-AF65-F5344CB8AC3E}">
        <p14:creationId xmlns:p14="http://schemas.microsoft.com/office/powerpoint/2010/main" val="675838361"/>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312CBC0F-3409-4D8B-8B8F-345CD1814AD0}"/>
              </a:ext>
            </a:extLst>
          </p:cNvPr>
          <p:cNvSpPr>
            <a:spLocks noGrp="1"/>
          </p:cNvSpPr>
          <p:nvPr>
            <p:ph type="title"/>
          </p:nvPr>
        </p:nvSpPr>
        <p:spPr>
          <a:xfrm>
            <a:off x="836247" y="1085549"/>
            <a:ext cx="3430947" cy="4686903"/>
          </a:xfrm>
        </p:spPr>
        <p:txBody>
          <a:bodyPr anchor="ctr">
            <a:normAutofit/>
          </a:bodyPr>
          <a:lstStyle/>
          <a:p>
            <a:pPr algn="r"/>
            <a:r>
              <a:rPr lang="en-US" dirty="0">
                <a:solidFill>
                  <a:schemeClr val="tx1"/>
                </a:solidFill>
              </a:rPr>
              <a:t>Barriers to Racing?</a:t>
            </a:r>
            <a:endParaRPr lang="en-GB" dirty="0">
              <a:solidFill>
                <a:schemeClr val="tx1"/>
              </a:solidFill>
            </a:endParaRPr>
          </a:p>
        </p:txBody>
      </p:sp>
      <p:cxnSp>
        <p:nvCxnSpPr>
          <p:cNvPr id="14" name="Straight Connector 13">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8508879-A885-4529-A148-2B860DAE4BB1}"/>
              </a:ext>
            </a:extLst>
          </p:cNvPr>
          <p:cNvSpPr>
            <a:spLocks noGrp="1"/>
          </p:cNvSpPr>
          <p:nvPr>
            <p:ph idx="1"/>
          </p:nvPr>
        </p:nvSpPr>
        <p:spPr>
          <a:xfrm>
            <a:off x="5041399" y="949911"/>
            <a:ext cx="5579707" cy="4944862"/>
          </a:xfrm>
        </p:spPr>
        <p:txBody>
          <a:bodyPr anchor="ctr">
            <a:normAutofit fontScale="85000" lnSpcReduction="10000"/>
          </a:bodyPr>
          <a:lstStyle/>
          <a:p>
            <a:r>
              <a:rPr lang="en-US" dirty="0"/>
              <a:t>Travel Distances? The average paddler only travels 100 miles to a race</a:t>
            </a:r>
          </a:p>
          <a:p>
            <a:r>
              <a:rPr lang="en-US" dirty="0"/>
              <a:t>Having to get 22 people out 6-8 times a year to have any chance in the league.</a:t>
            </a:r>
          </a:p>
          <a:p>
            <a:r>
              <a:rPr lang="en-US" dirty="0"/>
              <a:t>A lot of travelling and waiting around for little racing, typically less than 15 minutes of actual racing in a day that can easily be 12-14 hours or longer. </a:t>
            </a:r>
          </a:p>
          <a:p>
            <a:r>
              <a:rPr lang="en-US" dirty="0"/>
              <a:t>Cost, race entry fees are cheap, but petrol, accommodation, meals out can be up to five times that cost </a:t>
            </a:r>
          </a:p>
          <a:p>
            <a:r>
              <a:rPr lang="en-US" dirty="0"/>
              <a:t>Same results at every race – typically only 5 or 6 clubs out of 28 will ever win </a:t>
            </a:r>
          </a:p>
          <a:p>
            <a:r>
              <a:rPr lang="en-US" dirty="0"/>
              <a:t>Same every year – roughly same format in similar locations to 20 years ago, after three or four years people get bored and move on </a:t>
            </a:r>
          </a:p>
          <a:p>
            <a:r>
              <a:rPr lang="en-US" dirty="0"/>
              <a:t>Lack of diversity of peer group racing, age group racing, women’s racing, all cancer, breast cancer, U18. Our race categories do not represent our demographic.</a:t>
            </a:r>
            <a:r>
              <a:rPr lang="en-GB" dirty="0">
                <a:solidFill>
                  <a:schemeClr val="tx1"/>
                </a:solidFill>
              </a:rPr>
              <a:t>  </a:t>
            </a:r>
          </a:p>
        </p:txBody>
      </p:sp>
      <p:sp>
        <p:nvSpPr>
          <p:cNvPr id="16" name="Footer Placeholder 4">
            <a:extLst>
              <a:ext uri="{FF2B5EF4-FFF2-40B4-BE49-F238E27FC236}">
                <a16:creationId xmlns:a16="http://schemas.microsoft.com/office/drawing/2014/main" id="{0308D749-5984-4BB8-A788-A85D24304A0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61110" y="6391838"/>
            <a:ext cx="3859795" cy="304801"/>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bg1">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b="1" dirty="0">
              <a:solidFill>
                <a:srgbClr val="B31166"/>
              </a:solidFill>
            </a:endParaRPr>
          </a:p>
        </p:txBody>
      </p:sp>
      <p:sp>
        <p:nvSpPr>
          <p:cNvPr id="18" name="Date Placeholder 3">
            <a:extLst>
              <a:ext uri="{FF2B5EF4-FFF2-40B4-BE49-F238E27FC236}">
                <a16:creationId xmlns:a16="http://schemas.microsoft.com/office/drawing/2014/main" id="{95B8172D-A4C8-41B4-8991-78BBEC4039D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7718854" y="6391839"/>
            <a:ext cx="2997637" cy="304798"/>
          </a:xfrm>
          <a:prstGeom prst="rect">
            <a:avLst/>
          </a:prstGeom>
        </p:spPr>
        <p:txBody>
          <a:bodyPr vert="horz" lIns="91440" tIns="45720" rIns="91440" bIns="45720" rtlCol="0" anchor="t"/>
          <a:lstStyle>
            <a:defPPr>
              <a:defRPr lang="en-US"/>
            </a:defPPr>
            <a:lvl1pPr marL="0" algn="l" defTabSz="457200" rtl="0" eaLnBrk="1" latinLnBrk="0" hangingPunct="1">
              <a:defRPr sz="1000" b="0" i="0" kern="1200">
                <a:solidFill>
                  <a:schemeClr val="bg1">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b="1" dirty="0">
              <a:solidFill>
                <a:srgbClr val="B31166"/>
              </a:solidFill>
            </a:endParaRPr>
          </a:p>
        </p:txBody>
      </p:sp>
    </p:spTree>
    <p:extLst>
      <p:ext uri="{BB962C8B-B14F-4D97-AF65-F5344CB8AC3E}">
        <p14:creationId xmlns:p14="http://schemas.microsoft.com/office/powerpoint/2010/main" val="2809206708"/>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TotalTime>
  <Words>1346</Words>
  <Application>Microsoft Office PowerPoint</Application>
  <PresentationFormat>Widescreen</PresentationFormat>
  <Paragraphs>308</Paragraphs>
  <Slides>20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Century Gothic</vt:lpstr>
      <vt:lpstr>Wingdings 3</vt:lpstr>
      <vt:lpstr>Ion Boardroom</vt:lpstr>
      <vt:lpstr>BDA Congress –  Oct 2021</vt:lpstr>
      <vt:lpstr>Why Vision &amp; Mission</vt:lpstr>
      <vt:lpstr>Mission</vt:lpstr>
      <vt:lpstr>PowerPoint Presentation</vt:lpstr>
      <vt:lpstr>PowerPoint Presentation</vt:lpstr>
      <vt:lpstr>PowerPoint Presentation</vt:lpstr>
      <vt:lpstr>Regional Racing</vt:lpstr>
      <vt:lpstr>Regional Racing</vt:lpstr>
      <vt:lpstr>Barriers to Racing?</vt:lpstr>
      <vt:lpstr>What do you want to see?</vt:lpstr>
      <vt:lpstr>Ideas?</vt:lpstr>
      <vt:lpstr>Ideas?</vt:lpstr>
      <vt:lpstr>Types of Races?</vt:lpstr>
      <vt:lpstr>Racing Format Proposal - 2022 Competition Framework</vt:lpstr>
      <vt:lpstr>PowerPoint Presentation</vt:lpstr>
      <vt:lpstr>PowerPoint Presentation</vt:lpstr>
      <vt:lpstr>PowerPoint Presentation</vt:lpstr>
      <vt:lpstr>Key Objectives</vt:lpstr>
      <vt:lpstr>What ideas do you have?</vt:lpstr>
      <vt:lpstr>Discuss?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Vision &amp; Mission</dc:title>
  <dc:creator>Jenni Henderson</dc:creator>
  <cp:lastModifiedBy>Smith, Timothy A.</cp:lastModifiedBy>
  <cp:revision>10</cp:revision>
  <dcterms:created xsi:type="dcterms:W3CDTF">2019-04-10T15:40:01Z</dcterms:created>
  <dcterms:modified xsi:type="dcterms:W3CDTF">2021-10-16T15:29:16Z</dcterms:modified>
</cp:coreProperties>
</file>